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8" r:id="rId3"/>
    <p:sldId id="288" r:id="rId4"/>
    <p:sldId id="291" r:id="rId5"/>
    <p:sldId id="293" r:id="rId6"/>
    <p:sldId id="301" r:id="rId7"/>
    <p:sldId id="295" r:id="rId8"/>
    <p:sldId id="300" r:id="rId9"/>
    <p:sldId id="296" r:id="rId10"/>
    <p:sldId id="297" r:id="rId11"/>
    <p:sldId id="298" r:id="rId12"/>
    <p:sldId id="292" r:id="rId13"/>
    <p:sldId id="299" r:id="rId14"/>
    <p:sldId id="302" r:id="rId15"/>
    <p:sldId id="303" r:id="rId16"/>
    <p:sldId id="304" r:id="rId17"/>
    <p:sldId id="305" r:id="rId18"/>
    <p:sldId id="309" r:id="rId19"/>
    <p:sldId id="306" r:id="rId20"/>
    <p:sldId id="310" r:id="rId21"/>
    <p:sldId id="308" r:id="rId22"/>
    <p:sldId id="290" r:id="rId23"/>
    <p:sldId id="311" r:id="rId24"/>
    <p:sldId id="312" r:id="rId25"/>
    <p:sldId id="313" r:id="rId26"/>
    <p:sldId id="314" r:id="rId27"/>
    <p:sldId id="315" r:id="rId28"/>
    <p:sldId id="316" r:id="rId29"/>
    <p:sldId id="317" r:id="rId30"/>
    <p:sldId id="318" r:id="rId31"/>
    <p:sldId id="319" r:id="rId32"/>
    <p:sldId id="320" r:id="rId33"/>
    <p:sldId id="321" r:id="rId34"/>
    <p:sldId id="32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p:scale>
          <a:sx n="100" d="100"/>
          <a:sy n="100" d="100"/>
        </p:scale>
        <p:origin x="912" y="3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FD8898F2-B226-48A8-B247-DE90ABD219CC}" type="datetimeFigureOut">
              <a:rPr lang="en-US" smtClean="0"/>
              <a:t>2/24/2020</a:t>
            </a:fld>
            <a:endParaRPr lang="en-US"/>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C0399C5E-1A7C-439D-9D82-9A9BD10220ED}" type="slidenum">
              <a:rPr lang="en-US" smtClean="0"/>
              <a:t>‹#›</a:t>
            </a:fld>
            <a:endParaRPr lang="en-US"/>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8898F2-B226-48A8-B247-DE90ABD219CC}"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99C5E-1A7C-439D-9D82-9A9BD10220E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8898F2-B226-48A8-B247-DE90ABD219CC}"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99C5E-1A7C-439D-9D82-9A9BD10220E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8898F2-B226-48A8-B247-DE90ABD219CC}"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99C5E-1A7C-439D-9D82-9A9BD10220E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8898F2-B226-48A8-B247-DE90ABD219CC}"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99C5E-1A7C-439D-9D82-9A9BD10220E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FD8898F2-B226-48A8-B247-DE90ABD219CC}" type="datetimeFigureOut">
              <a:rPr lang="en-US" smtClean="0"/>
              <a:t>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99C5E-1A7C-439D-9D82-9A9BD10220ED}" type="slidenum">
              <a:rPr lang="en-US" smtClean="0"/>
              <a:t>‹#›</a:t>
            </a:fld>
            <a:endParaRPr lang="en-US"/>
          </a:p>
        </p:txBody>
      </p:sp>
      <p:sp>
        <p:nvSpPr>
          <p:cNvPr id="9" name="Content Placeholder 8"/>
          <p:cNvSpPr>
            <a:spLocks noGrp="1"/>
          </p:cNvSpPr>
          <p:nvPr>
            <p:ph sz="quarter" idx="13"/>
          </p:nvPr>
        </p:nvSpPr>
        <p:spPr>
          <a:xfrm>
            <a:off x="1389888" y="2313432"/>
            <a:ext cx="4559808"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8898F2-B226-48A8-B247-DE90ABD219CC}" type="datetimeFigureOut">
              <a:rPr lang="en-US" smtClean="0"/>
              <a:t>2/24/2020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399C5E-1A7C-439D-9D82-9A9BD10220E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8898F2-B226-48A8-B247-DE90ABD219CC}" type="datetimeFigureOut">
              <a:rPr lang="en-US" smtClean="0"/>
              <a:t>2/24/2020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399C5E-1A7C-439D-9D82-9A9BD10220E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8898F2-B226-48A8-B247-DE90ABD219CC}" type="datetimeFigureOut">
              <a:rPr lang="en-US" smtClean="0"/>
              <a:t>2/24/2020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399C5E-1A7C-439D-9D82-9A9BD10220E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D8898F2-B226-48A8-B247-DE90ABD219CC}" type="datetimeFigureOut">
              <a:rPr lang="en-US" smtClean="0"/>
              <a:t>2/24/2020</a:t>
            </a:fld>
            <a:endParaRPr lang="en-US"/>
          </a:p>
        </p:txBody>
      </p:sp>
      <p:sp>
        <p:nvSpPr>
          <p:cNvPr id="7" name="Slide Number Placeholder 6"/>
          <p:cNvSpPr>
            <a:spLocks noGrp="1"/>
          </p:cNvSpPr>
          <p:nvPr>
            <p:ph type="sldNum" sz="quarter" idx="12"/>
          </p:nvPr>
        </p:nvSpPr>
        <p:spPr/>
        <p:txBody>
          <a:bodyPr/>
          <a:lstStyle/>
          <a:p>
            <a:fld id="{C0399C5E-1A7C-439D-9D82-9A9BD10220ED}" type="slidenum">
              <a:rPr lang="en-US" smtClean="0"/>
              <a:t>‹#›</a:t>
            </a:fld>
            <a:endParaRPr lang="en-US"/>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8898F2-B226-48A8-B247-DE90ABD219CC}" type="datetimeFigureOut">
              <a:rPr lang="en-US" smtClean="0"/>
              <a:t>2/24/2020</a:t>
            </a:fld>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C0399C5E-1A7C-439D-9D82-9A9BD10220E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FD8898F2-B226-48A8-B247-DE90ABD219CC}" type="datetimeFigureOut">
              <a:rPr lang="en-US" smtClean="0"/>
              <a:t>2/24/2020</a:t>
            </a:fld>
            <a:endParaRPr lang="en-US"/>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C0399C5E-1A7C-439D-9D82-9A9BD10220E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www.wordonfire.org/resources/homily/one-holy-catholic-and-apostolic/792/"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93371" y="519203"/>
            <a:ext cx="9144000" cy="2848189"/>
          </a:xfrm>
        </p:spPr>
        <p:txBody>
          <a:bodyPr>
            <a:normAutofit fontScale="85000" lnSpcReduction="20000"/>
          </a:bodyPr>
          <a:lstStyle/>
          <a:p>
            <a:pPr algn="l"/>
            <a:endParaRPr lang="en-US" sz="4400" dirty="0">
              <a:latin typeface="Andalus" panose="02020603050405020304" pitchFamily="18" charset="-78"/>
              <a:cs typeface="Andalus" panose="02020603050405020304" pitchFamily="18" charset="-78"/>
            </a:endParaRPr>
          </a:p>
          <a:p>
            <a:pPr algn="l"/>
            <a:endParaRPr lang="en-US" sz="5400" dirty="0">
              <a:latin typeface="Andalus" panose="02020603050405020304" pitchFamily="18" charset="-78"/>
              <a:cs typeface="Andalus" panose="02020603050405020304" pitchFamily="18" charset="-78"/>
            </a:endParaRPr>
          </a:p>
          <a:p>
            <a:r>
              <a:rPr lang="en-US" sz="5400" b="1" dirty="0">
                <a:latin typeface="Andalus" panose="02020603050405020304" pitchFamily="18" charset="-78"/>
                <a:cs typeface="Andalus" panose="02020603050405020304" pitchFamily="18" charset="-78"/>
              </a:rPr>
              <a:t>Apostles’ Creed</a:t>
            </a:r>
          </a:p>
          <a:p>
            <a:r>
              <a:rPr lang="en-US" sz="5400" b="1" dirty="0">
                <a:latin typeface="Andalus" panose="02020603050405020304" pitchFamily="18" charset="-78"/>
                <a:cs typeface="Andalus" panose="02020603050405020304" pitchFamily="18" charset="-78"/>
              </a:rPr>
              <a:t>Articles </a:t>
            </a:r>
            <a:r>
              <a:rPr lang="en-US" sz="5400" b="1" dirty="0" smtClean="0">
                <a:latin typeface="Andalus" panose="02020603050405020304" pitchFamily="18" charset="-78"/>
                <a:cs typeface="Andalus" panose="02020603050405020304" pitchFamily="18" charset="-78"/>
              </a:rPr>
              <a:t>7-9</a:t>
            </a:r>
            <a:endParaRPr lang="en-US" sz="5400" b="1" dirty="0">
              <a:latin typeface="Andalus" panose="02020603050405020304" pitchFamily="18" charset="-78"/>
              <a:cs typeface="Andalus" panose="02020603050405020304" pitchFamily="18" charset="-78"/>
            </a:endParaRPr>
          </a:p>
          <a:p>
            <a:pPr algn="l"/>
            <a:endParaRPr lang="en-US" sz="4400" b="1" dirty="0">
              <a:latin typeface="Andalus" panose="02020603050405020304" pitchFamily="18" charset="-78"/>
              <a:cs typeface="Andalus" panose="02020603050405020304" pitchFamily="18" charset="-78"/>
            </a:endParaRPr>
          </a:p>
          <a:p>
            <a:pPr algn="l"/>
            <a:endParaRPr lang="en-US" sz="3400" dirty="0">
              <a:latin typeface="Andalus" panose="02020603050405020304" pitchFamily="18" charset="-78"/>
              <a:cs typeface="Andalus" panose="02020603050405020304" pitchFamily="18" charset="-78"/>
            </a:endParaRPr>
          </a:p>
        </p:txBody>
      </p:sp>
      <p:pic>
        <p:nvPicPr>
          <p:cNvPr id="2" name="Picture 2" descr="Image result for apostles cree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606"/>
          <a:stretch/>
        </p:blipFill>
        <p:spPr bwMode="auto">
          <a:xfrm>
            <a:off x="5965371" y="0"/>
            <a:ext cx="5063646" cy="6838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0782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latin typeface="Andalus" panose="02020603050405020304" pitchFamily="18" charset="-78"/>
                <a:cs typeface="Andalus" panose="02020603050405020304" pitchFamily="18" charset="-78"/>
              </a:rPr>
              <a:t>Why a General Judgment?</a:t>
            </a:r>
          </a:p>
        </p:txBody>
      </p:sp>
      <p:sp>
        <p:nvSpPr>
          <p:cNvPr id="3" name="Content Placeholder 2"/>
          <p:cNvSpPr>
            <a:spLocks noGrp="1"/>
          </p:cNvSpPr>
          <p:nvPr>
            <p:ph idx="1"/>
          </p:nvPr>
        </p:nvSpPr>
        <p:spPr>
          <a:xfrm>
            <a:off x="1391323" y="2323652"/>
            <a:ext cx="9036423" cy="4041979"/>
          </a:xfrm>
        </p:spPr>
        <p:txBody>
          <a:bodyPr>
            <a:normAutofit fontScale="92500" lnSpcReduction="20000"/>
          </a:bodyPr>
          <a:lstStyle/>
          <a:p>
            <a:pPr>
              <a:buFontTx/>
              <a:buChar char="-"/>
            </a:pPr>
            <a:r>
              <a:rPr lang="en-US" sz="3100" dirty="0">
                <a:latin typeface="Andalus" panose="02020603050405020304" pitchFamily="18" charset="-78"/>
                <a:cs typeface="Andalus" panose="02020603050405020304" pitchFamily="18" charset="-78"/>
              </a:rPr>
              <a:t>To Understand how our actions affected others: </a:t>
            </a:r>
          </a:p>
          <a:p>
            <a:pPr marL="365760" lvl="1" indent="0">
              <a:buNone/>
            </a:pPr>
            <a:r>
              <a:rPr lang="en-US" sz="2600" dirty="0">
                <a:latin typeface="Andalus" panose="02020603050405020304" pitchFamily="18" charset="-78"/>
                <a:cs typeface="Andalus" panose="02020603050405020304" pitchFamily="18" charset="-78"/>
              </a:rPr>
              <a:t>	Ripple effects of our sin and good acts (e.g., dependents, 	followers, etc.)</a:t>
            </a:r>
          </a:p>
          <a:p>
            <a:pPr>
              <a:buFontTx/>
              <a:buChar char="-"/>
            </a:pPr>
            <a:r>
              <a:rPr lang="en-US" sz="3100" dirty="0">
                <a:latin typeface="Andalus" panose="02020603050405020304" pitchFamily="18" charset="-78"/>
                <a:cs typeface="Andalus" panose="02020603050405020304" pitchFamily="18" charset="-78"/>
              </a:rPr>
              <a:t>In this Life:</a:t>
            </a:r>
          </a:p>
          <a:p>
            <a:pPr marL="365760" lvl="1" indent="0">
              <a:buNone/>
            </a:pPr>
            <a:r>
              <a:rPr lang="en-US" sz="2600" dirty="0">
                <a:latin typeface="Andalus" panose="02020603050405020304" pitchFamily="18" charset="-78"/>
                <a:cs typeface="Andalus" panose="02020603050405020304" pitchFamily="18" charset="-78"/>
              </a:rPr>
              <a:t>	Character of virtuous often suffers from misrepresentation; 	recover their good name</a:t>
            </a:r>
          </a:p>
          <a:p>
            <a:pPr marL="365760" lvl="1" indent="0">
              <a:buNone/>
            </a:pPr>
            <a:r>
              <a:rPr lang="en-US" sz="2600" dirty="0">
                <a:latin typeface="Andalus" panose="02020603050405020304" pitchFamily="18" charset="-78"/>
                <a:cs typeface="Andalus" panose="02020603050405020304" pitchFamily="18" charset="-78"/>
              </a:rPr>
              <a:t>	Character of wicked often praised; evil intentions made known</a:t>
            </a:r>
          </a:p>
          <a:p>
            <a:pPr>
              <a:buFontTx/>
              <a:buChar char="-"/>
            </a:pPr>
            <a:r>
              <a:rPr lang="en-US" sz="3100" dirty="0">
                <a:latin typeface="Andalus" panose="02020603050405020304" pitchFamily="18" charset="-78"/>
                <a:cs typeface="Andalus" panose="02020603050405020304" pitchFamily="18" charset="-78"/>
              </a:rPr>
              <a:t>Justice Demands It:</a:t>
            </a:r>
          </a:p>
          <a:p>
            <a:pPr marL="365760" lvl="1" indent="0">
              <a:buNone/>
            </a:pPr>
            <a:r>
              <a:rPr lang="en-US" sz="2400" dirty="0">
                <a:latin typeface="Andalus" panose="02020603050405020304" pitchFamily="18" charset="-78"/>
                <a:cs typeface="Andalus" panose="02020603050405020304" pitchFamily="18" charset="-78"/>
              </a:rPr>
              <a:t>	Souls reunited with bodies to participate in just reward or 	punishment</a:t>
            </a:r>
          </a:p>
          <a:p>
            <a:pPr marL="365760" lvl="1" indent="0">
              <a:buNone/>
            </a:pPr>
            <a:r>
              <a:rPr lang="en-US" sz="2400" dirty="0">
                <a:latin typeface="Andalus" panose="02020603050405020304" pitchFamily="18" charset="-78"/>
                <a:cs typeface="Andalus" panose="02020603050405020304" pitchFamily="18" charset="-78"/>
              </a:rPr>
              <a:t>	Why? Because body participated in sinful acts or good deeds.</a:t>
            </a:r>
          </a:p>
          <a:p>
            <a:pPr>
              <a:buFontTx/>
              <a:buChar char="-"/>
            </a:pPr>
            <a:endParaRPr lang="en-US" dirty="0">
              <a:latin typeface="Andalus" panose="02020603050405020304" pitchFamily="18" charset="-78"/>
              <a:cs typeface="Andalus" panose="02020603050405020304" pitchFamily="18" charset="-78"/>
            </a:endParaRPr>
          </a:p>
          <a:p>
            <a:pPr>
              <a:buFontTx/>
              <a:buChar char="-"/>
            </a:pPr>
            <a:endParaRPr lang="en-US" sz="2400" dirty="0">
              <a:latin typeface="Andalus" panose="02020603050405020304" pitchFamily="18" charset="-78"/>
              <a:cs typeface="Andalus" panose="02020603050405020304" pitchFamily="18" charset="-78"/>
            </a:endParaRPr>
          </a:p>
          <a:p>
            <a:endParaRPr lang="en-US" sz="2800" dirty="0">
              <a:latin typeface="Andalus" panose="02020603050405020304" pitchFamily="18" charset="-78"/>
              <a:cs typeface="Andalus" panose="02020603050405020304" pitchFamily="18" charset="-78"/>
            </a:endParaRPr>
          </a:p>
          <a:p>
            <a:endParaRPr lang="en-US"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49151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a:latin typeface="Andalus" panose="02020603050405020304" pitchFamily="18" charset="-78"/>
                <a:cs typeface="Andalus" panose="02020603050405020304" pitchFamily="18" charset="-78"/>
              </a:rPr>
              <a:t>Signs of The Second Coming of Christ</a:t>
            </a:r>
          </a:p>
        </p:txBody>
      </p:sp>
      <p:sp>
        <p:nvSpPr>
          <p:cNvPr id="3" name="Content Placeholder 2"/>
          <p:cNvSpPr>
            <a:spLocks noGrp="1"/>
          </p:cNvSpPr>
          <p:nvPr>
            <p:ph idx="1"/>
          </p:nvPr>
        </p:nvSpPr>
        <p:spPr/>
        <p:txBody>
          <a:bodyPr>
            <a:normAutofit/>
          </a:bodyPr>
          <a:lstStyle/>
          <a:p>
            <a:endParaRPr lang="en-US" sz="2800" dirty="0">
              <a:latin typeface="Andalus" panose="02020603050405020304" pitchFamily="18" charset="-78"/>
              <a:cs typeface="Andalus" panose="02020603050405020304" pitchFamily="18" charset="-78"/>
            </a:endParaRPr>
          </a:p>
          <a:p>
            <a:endParaRPr lang="en-US" dirty="0">
              <a:latin typeface="Andalus" panose="02020603050405020304" pitchFamily="18" charset="-78"/>
              <a:cs typeface="Andalus" panose="02020603050405020304"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8676" y="2170664"/>
            <a:ext cx="8178800" cy="4000500"/>
          </a:xfrm>
          <a:prstGeom prst="rect">
            <a:avLst/>
          </a:prstGeom>
          <a:ln w="19050">
            <a:solidFill>
              <a:schemeClr val="tx1"/>
            </a:solidFill>
          </a:ln>
        </p:spPr>
      </p:pic>
    </p:spTree>
    <p:extLst>
      <p:ext uri="{BB962C8B-B14F-4D97-AF65-F5344CB8AC3E}">
        <p14:creationId xmlns:p14="http://schemas.microsoft.com/office/powerpoint/2010/main" val="9838543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820377" cy="1143000"/>
          </a:xfrm>
        </p:spPr>
        <p:txBody>
          <a:bodyPr>
            <a:normAutofit/>
          </a:bodyPr>
          <a:lstStyle/>
          <a:p>
            <a:pPr algn="ctr"/>
            <a:r>
              <a:rPr lang="en-US" sz="4800" b="1" dirty="0">
                <a:latin typeface="Andalus" panose="02020603050405020304" pitchFamily="18" charset="-78"/>
                <a:cs typeface="Andalus" panose="02020603050405020304" pitchFamily="18" charset="-78"/>
              </a:rPr>
              <a:t>Signs of The Second Coming of Christ</a:t>
            </a:r>
          </a:p>
        </p:txBody>
      </p:sp>
      <p:sp>
        <p:nvSpPr>
          <p:cNvPr id="3" name="Content Placeholder 2"/>
          <p:cNvSpPr>
            <a:spLocks noGrp="1"/>
          </p:cNvSpPr>
          <p:nvPr>
            <p:ph idx="1"/>
          </p:nvPr>
        </p:nvSpPr>
        <p:spPr/>
        <p:txBody>
          <a:bodyPr>
            <a:normAutofit/>
          </a:bodyPr>
          <a:lstStyle/>
          <a:p>
            <a:r>
              <a:rPr lang="en-US" sz="2800" dirty="0">
                <a:solidFill>
                  <a:schemeClr val="tx1"/>
                </a:solidFill>
                <a:latin typeface="Andalus" panose="02020603050405020304" pitchFamily="18" charset="-78"/>
                <a:cs typeface="Andalus" panose="02020603050405020304" pitchFamily="18" charset="-78"/>
              </a:rPr>
              <a:t>Preaching of Gospel throughout the world</a:t>
            </a:r>
          </a:p>
          <a:p>
            <a:r>
              <a:rPr lang="en-US" sz="2800" dirty="0">
                <a:solidFill>
                  <a:schemeClr val="tx1"/>
                </a:solidFill>
                <a:latin typeface="Andalus" panose="02020603050405020304" pitchFamily="18" charset="-78"/>
                <a:cs typeface="Andalus" panose="02020603050405020304" pitchFamily="18" charset="-78"/>
              </a:rPr>
              <a:t>Defection from the Faith (A Great Apostasy)</a:t>
            </a:r>
          </a:p>
          <a:p>
            <a:r>
              <a:rPr lang="en-US" sz="2800" dirty="0">
                <a:solidFill>
                  <a:schemeClr val="tx1"/>
                </a:solidFill>
                <a:latin typeface="Andalus" panose="02020603050405020304" pitchFamily="18" charset="-78"/>
                <a:cs typeface="Andalus" panose="02020603050405020304" pitchFamily="18" charset="-78"/>
              </a:rPr>
              <a:t>The coming of the </a:t>
            </a:r>
            <a:r>
              <a:rPr lang="en-US" sz="2800" dirty="0" err="1">
                <a:solidFill>
                  <a:schemeClr val="tx1"/>
                </a:solidFill>
                <a:latin typeface="Andalus" panose="02020603050405020304" pitchFamily="18" charset="-78"/>
                <a:cs typeface="Andalus" panose="02020603050405020304" pitchFamily="18" charset="-78"/>
              </a:rPr>
              <a:t>AntiChrist</a:t>
            </a:r>
            <a:endParaRPr lang="en-US" sz="2600" dirty="0">
              <a:solidFill>
                <a:schemeClr val="tx1"/>
              </a:solidFill>
              <a:latin typeface="Andalus" panose="02020603050405020304" pitchFamily="18" charset="-78"/>
              <a:cs typeface="Andalus" panose="02020603050405020304" pitchFamily="18" charset="-78"/>
            </a:endParaRPr>
          </a:p>
          <a:p>
            <a:r>
              <a:rPr lang="en-US" sz="2800" dirty="0">
                <a:solidFill>
                  <a:schemeClr val="tx1"/>
                </a:solidFill>
                <a:latin typeface="Andalus" panose="02020603050405020304" pitchFamily="18" charset="-78"/>
                <a:cs typeface="Andalus" panose="02020603050405020304" pitchFamily="18" charset="-78"/>
              </a:rPr>
              <a:t>The Church’s Ultimate Trial (CCC 675)</a:t>
            </a:r>
          </a:p>
          <a:p>
            <a:pPr lvl="1">
              <a:buFontTx/>
              <a:buChar char="-"/>
            </a:pPr>
            <a:endParaRPr lang="en-US" sz="2600" dirty="0">
              <a:solidFill>
                <a:srgbClr val="FF0000"/>
              </a:solidFill>
              <a:latin typeface="Andalus" panose="02020603050405020304" pitchFamily="18" charset="-78"/>
              <a:cs typeface="Andalus" panose="02020603050405020304" pitchFamily="18" charset="-78"/>
            </a:endParaRPr>
          </a:p>
          <a:p>
            <a:pPr lvl="1"/>
            <a:endParaRPr lang="en-US" sz="2600" dirty="0">
              <a:latin typeface="Andalus" panose="02020603050405020304" pitchFamily="18" charset="-78"/>
              <a:cs typeface="Andalus" panose="02020603050405020304" pitchFamily="18" charset="-78"/>
            </a:endParaRPr>
          </a:p>
          <a:p>
            <a:endParaRPr lang="en-US" dirty="0">
              <a:latin typeface="Andalus" panose="02020603050405020304" pitchFamily="18" charset="-78"/>
              <a:cs typeface="Andalus" panose="02020603050405020304" pitchFamily="18"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9675" y="4376975"/>
            <a:ext cx="3842022" cy="1879250"/>
          </a:xfrm>
          <a:prstGeom prst="rect">
            <a:avLst/>
          </a:prstGeom>
          <a:ln w="19050">
            <a:solidFill>
              <a:schemeClr val="tx1"/>
            </a:solidFill>
          </a:ln>
        </p:spPr>
      </p:pic>
    </p:spTree>
    <p:extLst>
      <p:ext uri="{BB962C8B-B14F-4D97-AF65-F5344CB8AC3E}">
        <p14:creationId xmlns:p14="http://schemas.microsoft.com/office/powerpoint/2010/main" val="317022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4318" y="1648149"/>
            <a:ext cx="9036423" cy="3508977"/>
          </a:xfrm>
        </p:spPr>
        <p:txBody>
          <a:bodyPr>
            <a:normAutofit/>
          </a:bodyPr>
          <a:lstStyle/>
          <a:p>
            <a:pPr marL="68580" indent="0" algn="ctr">
              <a:buNone/>
            </a:pPr>
            <a:endParaRPr lang="en-US" sz="4800" dirty="0">
              <a:solidFill>
                <a:schemeClr val="tx2">
                  <a:lumMod val="75000"/>
                  <a:lumOff val="25000"/>
                </a:schemeClr>
              </a:solidFill>
              <a:latin typeface="Andalus" panose="02020603050405020304" pitchFamily="18" charset="-78"/>
              <a:cs typeface="Andalus" panose="02020603050405020304" pitchFamily="18" charset="-78"/>
            </a:endParaRPr>
          </a:p>
          <a:p>
            <a:pPr marL="68580" indent="0" algn="ctr">
              <a:buNone/>
            </a:pPr>
            <a:r>
              <a:rPr lang="en-US" sz="4800" b="1" dirty="0">
                <a:solidFill>
                  <a:schemeClr val="tx2">
                    <a:lumMod val="75000"/>
                    <a:lumOff val="25000"/>
                  </a:schemeClr>
                </a:solidFill>
                <a:latin typeface="Andalus" panose="02020603050405020304" pitchFamily="18" charset="-78"/>
                <a:cs typeface="Andalus" panose="02020603050405020304" pitchFamily="18" charset="-78"/>
              </a:rPr>
              <a:t>Article 8: I BELIEVE IN THE </a:t>
            </a:r>
          </a:p>
          <a:p>
            <a:pPr marL="68580" indent="0" algn="ctr">
              <a:buNone/>
            </a:pPr>
            <a:r>
              <a:rPr lang="en-US" sz="4800" b="1" dirty="0">
                <a:solidFill>
                  <a:schemeClr val="tx2">
                    <a:lumMod val="75000"/>
                    <a:lumOff val="25000"/>
                  </a:schemeClr>
                </a:solidFill>
                <a:latin typeface="Andalus" panose="02020603050405020304" pitchFamily="18" charset="-78"/>
                <a:cs typeface="Andalus" panose="02020603050405020304" pitchFamily="18" charset="-78"/>
              </a:rPr>
              <a:t>HOLY SPIRIT</a:t>
            </a:r>
          </a:p>
        </p:txBody>
      </p:sp>
      <p:pic>
        <p:nvPicPr>
          <p:cNvPr id="6" name="Picture 2" descr="Image result for apostles cre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001" y="3430370"/>
            <a:ext cx="2057400" cy="3108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7811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latin typeface="Andalus" panose="02020603050405020304" pitchFamily="18" charset="-78"/>
                <a:cs typeface="Andalus" panose="02020603050405020304" pitchFamily="18" charset="-78"/>
              </a:rPr>
              <a:t>Holy Spirit: 3</a:t>
            </a:r>
            <a:r>
              <a:rPr lang="en-US" sz="4800" b="1" baseline="30000" dirty="0">
                <a:latin typeface="Andalus" panose="02020603050405020304" pitchFamily="18" charset="-78"/>
                <a:cs typeface="Andalus" panose="02020603050405020304" pitchFamily="18" charset="-78"/>
              </a:rPr>
              <a:t>rd</a:t>
            </a:r>
            <a:r>
              <a:rPr lang="en-US" sz="4800" b="1" dirty="0">
                <a:latin typeface="Andalus" panose="02020603050405020304" pitchFamily="18" charset="-78"/>
                <a:cs typeface="Andalus" panose="02020603050405020304" pitchFamily="18" charset="-78"/>
              </a:rPr>
              <a:t> Person</a:t>
            </a:r>
          </a:p>
        </p:txBody>
      </p:sp>
      <p:sp>
        <p:nvSpPr>
          <p:cNvPr id="3" name="Content Placeholder 2"/>
          <p:cNvSpPr>
            <a:spLocks noGrp="1"/>
          </p:cNvSpPr>
          <p:nvPr>
            <p:ph idx="1"/>
          </p:nvPr>
        </p:nvSpPr>
        <p:spPr/>
        <p:txBody>
          <a:bodyPr>
            <a:normAutofit/>
          </a:bodyPr>
          <a:lstStyle/>
          <a:p>
            <a:r>
              <a:rPr lang="en-US" sz="2800" dirty="0">
                <a:latin typeface="Andalus" panose="02020603050405020304" pitchFamily="18" charset="-78"/>
                <a:cs typeface="Andalus" panose="02020603050405020304" pitchFamily="18" charset="-78"/>
              </a:rPr>
              <a:t>One God in essence but 3 Divine Persons</a:t>
            </a:r>
          </a:p>
          <a:p>
            <a:pPr marL="365760" lvl="1" indent="0">
              <a:buNone/>
            </a:pPr>
            <a:r>
              <a:rPr lang="en-US" sz="2600" dirty="0">
                <a:latin typeface="Andalus" panose="02020603050405020304" pitchFamily="18" charset="-78"/>
                <a:cs typeface="Andalus" panose="02020603050405020304" pitchFamily="18" charset="-78"/>
              </a:rPr>
              <a:t>	- Father begotten by none</a:t>
            </a:r>
          </a:p>
          <a:p>
            <a:pPr marL="365760" lvl="1" indent="0">
              <a:buNone/>
            </a:pPr>
            <a:r>
              <a:rPr lang="en-US" sz="2600" dirty="0">
                <a:latin typeface="Andalus" panose="02020603050405020304" pitchFamily="18" charset="-78"/>
                <a:cs typeface="Andalus" panose="02020603050405020304" pitchFamily="18" charset="-78"/>
              </a:rPr>
              <a:t>	- Son begotten by Father before all ages</a:t>
            </a:r>
          </a:p>
          <a:p>
            <a:pPr marL="365760" lvl="1" indent="0">
              <a:buNone/>
            </a:pPr>
            <a:r>
              <a:rPr lang="en-US" sz="2600" dirty="0">
                <a:latin typeface="Andalus" panose="02020603050405020304" pitchFamily="18" charset="-78"/>
                <a:cs typeface="Andalus" panose="02020603050405020304" pitchFamily="18" charset="-78"/>
              </a:rPr>
              <a:t>	- Holy Spirit: Proceeds from both</a:t>
            </a:r>
          </a:p>
          <a:p>
            <a:pPr lvl="1"/>
            <a:endParaRPr lang="en-US" sz="2600" dirty="0">
              <a:latin typeface="Andalus" panose="02020603050405020304" pitchFamily="18" charset="-78"/>
              <a:cs typeface="Andalus" panose="02020603050405020304" pitchFamily="18" charset="-78"/>
            </a:endParaRPr>
          </a:p>
          <a:p>
            <a:pPr marL="365760" lvl="1" indent="0">
              <a:buNone/>
            </a:pPr>
            <a:endParaRPr lang="en-US" sz="2400" dirty="0">
              <a:latin typeface="Andalus" panose="02020603050405020304" pitchFamily="18" charset="-78"/>
              <a:cs typeface="Andalus" panose="02020603050405020304" pitchFamily="18" charset="-78"/>
            </a:endParaRPr>
          </a:p>
          <a:p>
            <a:endParaRPr lang="en-US" dirty="0">
              <a:latin typeface="Andalus" panose="02020603050405020304" pitchFamily="18" charset="-78"/>
              <a:cs typeface="Andalus" panose="02020603050405020304" pitchFamily="18"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9029" y="4473929"/>
            <a:ext cx="3577920" cy="1863740"/>
          </a:xfrm>
          <a:prstGeom prst="rect">
            <a:avLst/>
          </a:prstGeom>
          <a:ln w="19050">
            <a:solidFill>
              <a:schemeClr val="tx1"/>
            </a:solidFill>
          </a:ln>
        </p:spPr>
      </p:pic>
      <p:sp>
        <p:nvSpPr>
          <p:cNvPr id="6" name="Right Brace 5"/>
          <p:cNvSpPr/>
          <p:nvPr/>
        </p:nvSpPr>
        <p:spPr>
          <a:xfrm>
            <a:off x="8102009" y="2413591"/>
            <a:ext cx="733647" cy="1786269"/>
          </a:xfrm>
          <a:prstGeom prst="righ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8835656" y="2562447"/>
            <a:ext cx="2658139" cy="1692771"/>
          </a:xfrm>
          <a:prstGeom prst="rect">
            <a:avLst/>
          </a:prstGeom>
          <a:noFill/>
        </p:spPr>
        <p:txBody>
          <a:bodyPr wrap="square" rtlCol="0">
            <a:spAutoFit/>
          </a:bodyPr>
          <a:lstStyle/>
          <a:p>
            <a:pPr algn="ctr"/>
            <a:r>
              <a:rPr lang="en-US" sz="2400" b="1" u="sng" dirty="0">
                <a:latin typeface="Andalus" panose="02020603050405020304" pitchFamily="18" charset="-78"/>
                <a:cs typeface="Andalus" panose="02020603050405020304" pitchFamily="18" charset="-78"/>
              </a:rPr>
              <a:t>Equality in Trinity</a:t>
            </a:r>
          </a:p>
          <a:p>
            <a:pPr algn="ctr"/>
            <a:r>
              <a:rPr lang="en-US" sz="2000" dirty="0">
                <a:latin typeface="Andalus" panose="02020603050405020304" pitchFamily="18" charset="-78"/>
                <a:cs typeface="Andalus" panose="02020603050405020304" pitchFamily="18" charset="-78"/>
              </a:rPr>
              <a:t>Whatever Faith Attributes to God, Belongs Equally to the Holy Spirit</a:t>
            </a:r>
          </a:p>
        </p:txBody>
      </p:sp>
    </p:spTree>
    <p:extLst>
      <p:ext uri="{BB962C8B-B14F-4D97-AF65-F5344CB8AC3E}">
        <p14:creationId xmlns:p14="http://schemas.microsoft.com/office/powerpoint/2010/main" val="40806761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latin typeface="Andalus" panose="02020603050405020304" pitchFamily="18" charset="-78"/>
                <a:cs typeface="Andalus" panose="02020603050405020304" pitchFamily="18" charset="-78"/>
              </a:rPr>
              <a:t>Holy Spirit Is God</a:t>
            </a:r>
          </a:p>
        </p:txBody>
      </p:sp>
      <p:sp>
        <p:nvSpPr>
          <p:cNvPr id="3" name="Content Placeholder 2"/>
          <p:cNvSpPr>
            <a:spLocks noGrp="1"/>
          </p:cNvSpPr>
          <p:nvPr>
            <p:ph idx="1"/>
          </p:nvPr>
        </p:nvSpPr>
        <p:spPr/>
        <p:txBody>
          <a:bodyPr>
            <a:normAutofit lnSpcReduction="10000"/>
          </a:bodyPr>
          <a:lstStyle/>
          <a:p>
            <a:r>
              <a:rPr lang="en-US" sz="2800" dirty="0">
                <a:latin typeface="Andalus" panose="02020603050405020304" pitchFamily="18" charset="-78"/>
                <a:cs typeface="Andalus" panose="02020603050405020304" pitchFamily="18" charset="-78"/>
              </a:rPr>
              <a:t>Equally Omnipotent and Eternal</a:t>
            </a:r>
          </a:p>
          <a:p>
            <a:r>
              <a:rPr lang="en-US" sz="2800" dirty="0">
                <a:latin typeface="Andalus" panose="02020603050405020304" pitchFamily="18" charset="-78"/>
                <a:cs typeface="Andalus" panose="02020603050405020304" pitchFamily="18" charset="-78"/>
              </a:rPr>
              <a:t>Supremely Good</a:t>
            </a:r>
          </a:p>
          <a:p>
            <a:r>
              <a:rPr lang="en-US" sz="2800" dirty="0">
                <a:latin typeface="Andalus" panose="02020603050405020304" pitchFamily="18" charset="-78"/>
                <a:cs typeface="Andalus" panose="02020603050405020304" pitchFamily="18" charset="-78"/>
              </a:rPr>
              <a:t> Infinitely Wise</a:t>
            </a:r>
          </a:p>
          <a:p>
            <a:r>
              <a:rPr lang="en-US" sz="2800" dirty="0">
                <a:latin typeface="Andalus" panose="02020603050405020304" pitchFamily="18" charset="-78"/>
                <a:cs typeface="Andalus" panose="02020603050405020304" pitchFamily="18" charset="-78"/>
              </a:rPr>
              <a:t>Same nature with the Father and the Son</a:t>
            </a:r>
          </a:p>
          <a:p>
            <a:pPr marL="68580" indent="0">
              <a:buNone/>
            </a:pPr>
            <a:endParaRPr lang="en-US" sz="2800" dirty="0">
              <a:latin typeface="Andalus" panose="02020603050405020304" pitchFamily="18" charset="-78"/>
              <a:cs typeface="Andalus" panose="02020603050405020304" pitchFamily="18" charset="-78"/>
            </a:endParaRPr>
          </a:p>
          <a:p>
            <a:endParaRPr lang="en-US" sz="2800" dirty="0">
              <a:latin typeface="Andalus" panose="02020603050405020304" pitchFamily="18" charset="-78"/>
              <a:cs typeface="Andalus" panose="02020603050405020304" pitchFamily="18" charset="-78"/>
            </a:endParaRPr>
          </a:p>
          <a:p>
            <a:pPr marL="365760" lvl="1" indent="0">
              <a:buNone/>
            </a:pPr>
            <a:r>
              <a:rPr lang="en-US" sz="2600" dirty="0">
                <a:latin typeface="Andalus" panose="02020603050405020304" pitchFamily="18" charset="-78"/>
                <a:cs typeface="Andalus" panose="02020603050405020304" pitchFamily="18" charset="-78"/>
              </a:rPr>
              <a:t>	</a:t>
            </a:r>
            <a:endParaRPr lang="en-US" sz="2400" dirty="0">
              <a:latin typeface="Andalus" panose="02020603050405020304" pitchFamily="18" charset="-78"/>
              <a:cs typeface="Andalus" panose="02020603050405020304" pitchFamily="18" charset="-78"/>
            </a:endParaRPr>
          </a:p>
          <a:p>
            <a:endParaRPr lang="en-US" dirty="0">
              <a:latin typeface="Andalus" panose="02020603050405020304" pitchFamily="18" charset="-78"/>
              <a:cs typeface="Andalus" panose="02020603050405020304" pitchFamily="18"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9029" y="4473929"/>
            <a:ext cx="3577920" cy="1863740"/>
          </a:xfrm>
          <a:prstGeom prst="rect">
            <a:avLst/>
          </a:prstGeom>
          <a:ln w="19050">
            <a:solidFill>
              <a:schemeClr val="tx1"/>
            </a:solidFill>
          </a:ln>
        </p:spPr>
      </p:pic>
    </p:spTree>
    <p:extLst>
      <p:ext uri="{BB962C8B-B14F-4D97-AF65-F5344CB8AC3E}">
        <p14:creationId xmlns:p14="http://schemas.microsoft.com/office/powerpoint/2010/main" val="25130075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latin typeface="Andalus" panose="02020603050405020304" pitchFamily="18" charset="-78"/>
                <a:cs typeface="Andalus" panose="02020603050405020304" pitchFamily="18" charset="-78"/>
              </a:rPr>
              <a:t>Titles of the Holy Spirit</a:t>
            </a:r>
          </a:p>
        </p:txBody>
      </p:sp>
      <p:sp>
        <p:nvSpPr>
          <p:cNvPr id="3" name="Content Placeholder 2"/>
          <p:cNvSpPr>
            <a:spLocks noGrp="1"/>
          </p:cNvSpPr>
          <p:nvPr>
            <p:ph idx="1"/>
          </p:nvPr>
        </p:nvSpPr>
        <p:spPr/>
        <p:txBody>
          <a:bodyPr>
            <a:normAutofit/>
          </a:bodyPr>
          <a:lstStyle/>
          <a:p>
            <a:r>
              <a:rPr lang="en-US" sz="2800" dirty="0" err="1">
                <a:latin typeface="Andalus" panose="02020603050405020304" pitchFamily="18" charset="-78"/>
                <a:cs typeface="Andalus" panose="02020603050405020304" pitchFamily="18" charset="-78"/>
              </a:rPr>
              <a:t>Paraclete</a:t>
            </a:r>
            <a:r>
              <a:rPr lang="en-US" sz="2800" dirty="0">
                <a:latin typeface="Andalus" panose="02020603050405020304" pitchFamily="18" charset="-78"/>
                <a:cs typeface="Andalus" panose="02020603050405020304" pitchFamily="18" charset="-78"/>
              </a:rPr>
              <a:t>- he who is called to one’s side- helper: Advocate</a:t>
            </a:r>
          </a:p>
          <a:p>
            <a:r>
              <a:rPr lang="en-US" sz="2800" dirty="0">
                <a:latin typeface="Andalus" panose="02020603050405020304" pitchFamily="18" charset="-78"/>
                <a:cs typeface="Andalus" panose="02020603050405020304" pitchFamily="18" charset="-78"/>
              </a:rPr>
              <a:t>Consoler and Comforter</a:t>
            </a:r>
          </a:p>
          <a:p>
            <a:r>
              <a:rPr lang="en-US" sz="2800" dirty="0">
                <a:latin typeface="Andalus" panose="02020603050405020304" pitchFamily="18" charset="-78"/>
                <a:cs typeface="Andalus" panose="02020603050405020304" pitchFamily="18" charset="-78"/>
              </a:rPr>
              <a:t>The Giver of Life</a:t>
            </a:r>
          </a:p>
          <a:p>
            <a:r>
              <a:rPr lang="en-US" sz="2800" dirty="0">
                <a:latin typeface="Andalus" panose="02020603050405020304" pitchFamily="18" charset="-78"/>
                <a:cs typeface="Andalus" panose="02020603050405020304" pitchFamily="18" charset="-78"/>
              </a:rPr>
              <a:t> Spirit of Glory</a:t>
            </a:r>
          </a:p>
          <a:p>
            <a:endParaRPr lang="en-US" sz="2800" dirty="0">
              <a:latin typeface="Andalus" panose="02020603050405020304" pitchFamily="18" charset="-78"/>
              <a:cs typeface="Andalus" panose="02020603050405020304" pitchFamily="18" charset="-78"/>
            </a:endParaRPr>
          </a:p>
          <a:p>
            <a:pPr marL="365760" lvl="1" indent="0">
              <a:buNone/>
            </a:pPr>
            <a:r>
              <a:rPr lang="en-US" sz="2600" dirty="0">
                <a:latin typeface="Andalus" panose="02020603050405020304" pitchFamily="18" charset="-78"/>
                <a:cs typeface="Andalus" panose="02020603050405020304" pitchFamily="18" charset="-78"/>
              </a:rPr>
              <a:t>	</a:t>
            </a:r>
            <a:endParaRPr lang="en-US" sz="2400" dirty="0">
              <a:latin typeface="Andalus" panose="02020603050405020304" pitchFamily="18" charset="-78"/>
              <a:cs typeface="Andalus" panose="02020603050405020304" pitchFamily="18" charset="-78"/>
            </a:endParaRPr>
          </a:p>
          <a:p>
            <a:endParaRPr lang="en-US" dirty="0">
              <a:latin typeface="Andalus" panose="02020603050405020304" pitchFamily="18" charset="-78"/>
              <a:cs typeface="Andalus" panose="02020603050405020304" pitchFamily="18"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9029" y="4473929"/>
            <a:ext cx="3577920" cy="1863740"/>
          </a:xfrm>
          <a:prstGeom prst="rect">
            <a:avLst/>
          </a:prstGeom>
          <a:ln w="19050">
            <a:solidFill>
              <a:schemeClr val="tx1"/>
            </a:solidFill>
          </a:ln>
        </p:spPr>
      </p:pic>
    </p:spTree>
    <p:extLst>
      <p:ext uri="{BB962C8B-B14F-4D97-AF65-F5344CB8AC3E}">
        <p14:creationId xmlns:p14="http://schemas.microsoft.com/office/powerpoint/2010/main" val="36938015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latin typeface="Andalus" panose="02020603050405020304" pitchFamily="18" charset="-78"/>
                <a:cs typeface="Andalus" panose="02020603050405020304" pitchFamily="18" charset="-78"/>
              </a:rPr>
              <a:t>Symbols of the Holy Spirit</a:t>
            </a:r>
          </a:p>
        </p:txBody>
      </p:sp>
      <p:sp>
        <p:nvSpPr>
          <p:cNvPr id="3" name="Content Placeholder 2"/>
          <p:cNvSpPr>
            <a:spLocks noGrp="1"/>
          </p:cNvSpPr>
          <p:nvPr>
            <p:ph idx="1"/>
          </p:nvPr>
        </p:nvSpPr>
        <p:spPr/>
        <p:txBody>
          <a:bodyPr>
            <a:normAutofit/>
          </a:bodyPr>
          <a:lstStyle/>
          <a:p>
            <a:r>
              <a:rPr lang="en-US" dirty="0">
                <a:latin typeface="Andalus" panose="02020603050405020304" pitchFamily="18" charset="-78"/>
                <a:cs typeface="Andalus" panose="02020603050405020304" pitchFamily="18" charset="-78"/>
              </a:rPr>
              <a:t>Fire</a:t>
            </a:r>
          </a:p>
          <a:p>
            <a:r>
              <a:rPr lang="en-US" dirty="0">
                <a:latin typeface="Andalus" panose="02020603050405020304" pitchFamily="18" charset="-78"/>
                <a:cs typeface="Andalus" panose="02020603050405020304" pitchFamily="18" charset="-78"/>
              </a:rPr>
              <a:t>Water (Baptism- receive gift of Sanctifying Grace)</a:t>
            </a:r>
          </a:p>
          <a:p>
            <a:pPr marL="365760" lvl="1" indent="0">
              <a:buNone/>
            </a:pPr>
            <a:r>
              <a:rPr lang="en-US" sz="2400" dirty="0">
                <a:latin typeface="Andalus" panose="02020603050405020304" pitchFamily="18" charset="-78"/>
                <a:cs typeface="Andalus" panose="02020603050405020304" pitchFamily="18" charset="-78"/>
              </a:rPr>
              <a:t>-Sanctify Grace: Indwelling of the Holy Spirit</a:t>
            </a:r>
          </a:p>
          <a:p>
            <a:pPr marL="365760" lvl="1" indent="0">
              <a:buNone/>
            </a:pPr>
            <a:r>
              <a:rPr lang="en-US" sz="2400" dirty="0">
                <a:latin typeface="Andalus" panose="02020603050405020304" pitchFamily="18" charset="-78"/>
                <a:cs typeface="Andalus" panose="02020603050405020304" pitchFamily="18" charset="-78"/>
              </a:rPr>
              <a:t>- Infuses us with spiritual life; without we can do nothing meritorious of eternal life</a:t>
            </a:r>
          </a:p>
          <a:p>
            <a:pPr marL="68580" indent="0">
              <a:buNone/>
            </a:pPr>
            <a:endParaRPr lang="en-US" sz="2800" dirty="0">
              <a:latin typeface="Andalus" panose="02020603050405020304" pitchFamily="18" charset="-78"/>
              <a:cs typeface="Andalus" panose="02020603050405020304" pitchFamily="18" charset="-78"/>
            </a:endParaRPr>
          </a:p>
          <a:p>
            <a:pPr marL="365760" lvl="1" indent="0">
              <a:buNone/>
            </a:pPr>
            <a:r>
              <a:rPr lang="en-US" sz="2600" dirty="0">
                <a:latin typeface="Andalus" panose="02020603050405020304" pitchFamily="18" charset="-78"/>
                <a:cs typeface="Andalus" panose="02020603050405020304" pitchFamily="18" charset="-78"/>
              </a:rPr>
              <a:t>	</a:t>
            </a:r>
            <a:endParaRPr lang="en-US" sz="2400" dirty="0">
              <a:latin typeface="Andalus" panose="02020603050405020304" pitchFamily="18" charset="-78"/>
              <a:cs typeface="Andalus" panose="02020603050405020304" pitchFamily="18" charset="-78"/>
            </a:endParaRPr>
          </a:p>
          <a:p>
            <a:endParaRPr lang="en-US" dirty="0">
              <a:latin typeface="Andalus" panose="02020603050405020304" pitchFamily="18" charset="-78"/>
              <a:cs typeface="Andalus" panose="02020603050405020304"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3337" y="4494601"/>
            <a:ext cx="3292394" cy="1853701"/>
          </a:xfrm>
          <a:prstGeom prst="rect">
            <a:avLst/>
          </a:prstGeom>
          <a:ln w="19050">
            <a:solidFill>
              <a:schemeClr val="tx1"/>
            </a:solidFill>
          </a:ln>
        </p:spPr>
      </p:pic>
    </p:spTree>
    <p:extLst>
      <p:ext uri="{BB962C8B-B14F-4D97-AF65-F5344CB8AC3E}">
        <p14:creationId xmlns:p14="http://schemas.microsoft.com/office/powerpoint/2010/main" val="248417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latin typeface="Andalus" panose="02020603050405020304" pitchFamily="18" charset="-78"/>
                <a:cs typeface="Andalus" panose="02020603050405020304" pitchFamily="18" charset="-78"/>
              </a:rPr>
              <a:t>Symbols of the Holy Spirit</a:t>
            </a:r>
          </a:p>
        </p:txBody>
      </p:sp>
      <p:sp>
        <p:nvSpPr>
          <p:cNvPr id="3" name="Content Placeholder 2"/>
          <p:cNvSpPr>
            <a:spLocks noGrp="1"/>
          </p:cNvSpPr>
          <p:nvPr>
            <p:ph idx="1"/>
          </p:nvPr>
        </p:nvSpPr>
        <p:spPr/>
        <p:txBody>
          <a:bodyPr>
            <a:normAutofit lnSpcReduction="10000"/>
          </a:bodyPr>
          <a:lstStyle/>
          <a:p>
            <a:r>
              <a:rPr lang="en-US" dirty="0">
                <a:latin typeface="Andalus" panose="02020603050405020304" pitchFamily="18" charset="-78"/>
                <a:cs typeface="Andalus" panose="02020603050405020304" pitchFamily="18" charset="-78"/>
              </a:rPr>
              <a:t>Dove</a:t>
            </a:r>
          </a:p>
          <a:p>
            <a:r>
              <a:rPr lang="en-US" dirty="0">
                <a:latin typeface="Andalus" panose="02020603050405020304" pitchFamily="18" charset="-78"/>
                <a:cs typeface="Andalus" panose="02020603050405020304" pitchFamily="18" charset="-78"/>
              </a:rPr>
              <a:t>Cloud (provides life giving water)</a:t>
            </a:r>
          </a:p>
          <a:p>
            <a:r>
              <a:rPr lang="en-US" dirty="0">
                <a:latin typeface="Andalus" panose="02020603050405020304" pitchFamily="18" charset="-78"/>
                <a:cs typeface="Andalus" panose="02020603050405020304" pitchFamily="18" charset="-78"/>
              </a:rPr>
              <a:t>Wind, Breath, Air (Hebrew: </a:t>
            </a:r>
            <a:r>
              <a:rPr lang="en-US" i="1" dirty="0" err="1">
                <a:latin typeface="Andalus" panose="02020603050405020304" pitchFamily="18" charset="-78"/>
                <a:cs typeface="Andalus" panose="02020603050405020304" pitchFamily="18" charset="-78"/>
              </a:rPr>
              <a:t>Ruah</a:t>
            </a:r>
            <a:r>
              <a:rPr lang="en-US" dirty="0">
                <a:latin typeface="Andalus" panose="02020603050405020304" pitchFamily="18" charset="-78"/>
                <a:cs typeface="Andalus" panose="02020603050405020304" pitchFamily="18" charset="-78"/>
              </a:rPr>
              <a:t>)</a:t>
            </a:r>
          </a:p>
          <a:p>
            <a:pPr marL="68580" indent="0">
              <a:buNone/>
            </a:pPr>
            <a:r>
              <a:rPr lang="en-US" dirty="0">
                <a:latin typeface="Andalus" panose="02020603050405020304" pitchFamily="18" charset="-78"/>
                <a:cs typeface="Andalus" panose="02020603050405020304" pitchFamily="18" charset="-78"/>
              </a:rPr>
              <a:t>	- Genesis:1:1-2</a:t>
            </a:r>
          </a:p>
          <a:p>
            <a:r>
              <a:rPr lang="en-US" dirty="0">
                <a:latin typeface="Andalus" panose="02020603050405020304" pitchFamily="18" charset="-78"/>
                <a:cs typeface="Andalus" panose="02020603050405020304" pitchFamily="18" charset="-78"/>
              </a:rPr>
              <a:t>Anointing with Oil at Confirmation</a:t>
            </a:r>
          </a:p>
          <a:p>
            <a:endParaRPr lang="en-US" dirty="0">
              <a:latin typeface="Andalus" panose="02020603050405020304" pitchFamily="18" charset="-78"/>
              <a:cs typeface="Andalus" panose="02020603050405020304" pitchFamily="18" charset="-78"/>
            </a:endParaRPr>
          </a:p>
          <a:p>
            <a:pPr marL="68580" indent="0">
              <a:buNone/>
            </a:pPr>
            <a:endParaRPr lang="en-US" sz="2800" dirty="0">
              <a:latin typeface="Andalus" panose="02020603050405020304" pitchFamily="18" charset="-78"/>
              <a:cs typeface="Andalus" panose="02020603050405020304" pitchFamily="18" charset="-78"/>
            </a:endParaRPr>
          </a:p>
          <a:p>
            <a:pPr marL="365760" lvl="1" indent="0">
              <a:buNone/>
            </a:pPr>
            <a:r>
              <a:rPr lang="en-US" sz="2600" dirty="0">
                <a:latin typeface="Andalus" panose="02020603050405020304" pitchFamily="18" charset="-78"/>
                <a:cs typeface="Andalus" panose="02020603050405020304" pitchFamily="18" charset="-78"/>
              </a:rPr>
              <a:t>	</a:t>
            </a:r>
            <a:endParaRPr lang="en-US" sz="2400" dirty="0">
              <a:latin typeface="Andalus" panose="02020603050405020304" pitchFamily="18" charset="-78"/>
              <a:cs typeface="Andalus" panose="02020603050405020304" pitchFamily="18" charset="-78"/>
            </a:endParaRPr>
          </a:p>
          <a:p>
            <a:endParaRPr lang="en-US" dirty="0">
              <a:latin typeface="Andalus" panose="02020603050405020304" pitchFamily="18" charset="-78"/>
              <a:cs typeface="Andalus" panose="02020603050405020304" pitchFamily="18"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9029" y="4473929"/>
            <a:ext cx="3577920" cy="1863740"/>
          </a:xfrm>
          <a:prstGeom prst="rect">
            <a:avLst/>
          </a:prstGeom>
          <a:ln w="19050">
            <a:solidFill>
              <a:schemeClr val="tx1"/>
            </a:solidFill>
          </a:ln>
        </p:spPr>
      </p:pic>
    </p:spTree>
    <p:extLst>
      <p:ext uri="{BB962C8B-B14F-4D97-AF65-F5344CB8AC3E}">
        <p14:creationId xmlns:p14="http://schemas.microsoft.com/office/powerpoint/2010/main" val="29046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latin typeface="Andalus" panose="02020603050405020304" pitchFamily="18" charset="-78"/>
                <a:cs typeface="Andalus" panose="02020603050405020304" pitchFamily="18" charset="-78"/>
              </a:rPr>
              <a:t>7 Gifts of the Holy Spirit</a:t>
            </a:r>
          </a:p>
        </p:txBody>
      </p:sp>
      <p:sp>
        <p:nvSpPr>
          <p:cNvPr id="3" name="Content Placeholder 2"/>
          <p:cNvSpPr>
            <a:spLocks noGrp="1"/>
          </p:cNvSpPr>
          <p:nvPr>
            <p:ph idx="1"/>
          </p:nvPr>
        </p:nvSpPr>
        <p:spPr>
          <a:xfrm>
            <a:off x="1391323" y="2323652"/>
            <a:ext cx="9794128" cy="4014017"/>
          </a:xfrm>
        </p:spPr>
        <p:txBody>
          <a:bodyPr>
            <a:normAutofit fontScale="55000" lnSpcReduction="20000"/>
          </a:bodyPr>
          <a:lstStyle/>
          <a:p>
            <a:r>
              <a:rPr lang="en-US" sz="5100" dirty="0">
                <a:latin typeface="Andalus" panose="02020603050405020304" pitchFamily="18" charset="-78"/>
                <a:cs typeface="Andalus" panose="02020603050405020304" pitchFamily="18" charset="-78"/>
              </a:rPr>
              <a:t>Counsel</a:t>
            </a:r>
          </a:p>
          <a:p>
            <a:r>
              <a:rPr lang="en-US" sz="5100" dirty="0">
                <a:latin typeface="Andalus" panose="02020603050405020304" pitchFamily="18" charset="-78"/>
                <a:cs typeface="Andalus" panose="02020603050405020304" pitchFamily="18" charset="-78"/>
              </a:rPr>
              <a:t>Piety</a:t>
            </a:r>
          </a:p>
          <a:p>
            <a:r>
              <a:rPr lang="en-US" sz="5100" dirty="0">
                <a:latin typeface="Andalus" panose="02020603050405020304" pitchFamily="18" charset="-78"/>
                <a:cs typeface="Andalus" panose="02020603050405020304" pitchFamily="18" charset="-78"/>
              </a:rPr>
              <a:t>Fear of the Lord</a:t>
            </a:r>
          </a:p>
          <a:p>
            <a:r>
              <a:rPr lang="en-US" sz="5100" dirty="0">
                <a:latin typeface="Andalus" panose="02020603050405020304" pitchFamily="18" charset="-78"/>
                <a:cs typeface="Andalus" panose="02020603050405020304" pitchFamily="18" charset="-78"/>
              </a:rPr>
              <a:t>Fortitude</a:t>
            </a:r>
          </a:p>
          <a:p>
            <a:r>
              <a:rPr lang="en-US" sz="5100" dirty="0">
                <a:latin typeface="Andalus" panose="02020603050405020304" pitchFamily="18" charset="-78"/>
                <a:cs typeface="Andalus" panose="02020603050405020304" pitchFamily="18" charset="-78"/>
              </a:rPr>
              <a:t>Knowledge </a:t>
            </a:r>
          </a:p>
          <a:p>
            <a:r>
              <a:rPr lang="en-US" sz="5100" dirty="0">
                <a:latin typeface="Andalus" panose="02020603050405020304" pitchFamily="18" charset="-78"/>
                <a:cs typeface="Andalus" panose="02020603050405020304" pitchFamily="18" charset="-78"/>
              </a:rPr>
              <a:t>Understanding </a:t>
            </a:r>
          </a:p>
          <a:p>
            <a:r>
              <a:rPr lang="en-US" sz="5100" dirty="0">
                <a:latin typeface="Andalus" panose="02020603050405020304" pitchFamily="18" charset="-78"/>
                <a:cs typeface="Andalus" panose="02020603050405020304" pitchFamily="18" charset="-78"/>
              </a:rPr>
              <a:t>Wisdom</a:t>
            </a:r>
          </a:p>
          <a:p>
            <a:endParaRPr lang="en-US" sz="2800" dirty="0">
              <a:latin typeface="Andalus" panose="02020603050405020304" pitchFamily="18" charset="-78"/>
              <a:cs typeface="Andalus" panose="02020603050405020304" pitchFamily="18" charset="-78"/>
            </a:endParaRPr>
          </a:p>
          <a:p>
            <a:pPr marL="68580" indent="0">
              <a:buNone/>
            </a:pPr>
            <a:endParaRPr lang="en-US" sz="2800" dirty="0">
              <a:latin typeface="Andalus" panose="02020603050405020304" pitchFamily="18" charset="-78"/>
              <a:cs typeface="Andalus" panose="02020603050405020304" pitchFamily="18" charset="-78"/>
            </a:endParaRPr>
          </a:p>
          <a:p>
            <a:pPr marL="365760" lvl="1" indent="0">
              <a:buNone/>
            </a:pPr>
            <a:r>
              <a:rPr lang="en-US" sz="2600" dirty="0">
                <a:latin typeface="Andalus" panose="02020603050405020304" pitchFamily="18" charset="-78"/>
                <a:cs typeface="Andalus" panose="02020603050405020304" pitchFamily="18" charset="-78"/>
              </a:rPr>
              <a:t>	</a:t>
            </a:r>
            <a:endParaRPr lang="en-US" sz="2400" dirty="0">
              <a:latin typeface="Andalus" panose="02020603050405020304" pitchFamily="18" charset="-78"/>
              <a:cs typeface="Andalus" panose="02020603050405020304" pitchFamily="18" charset="-78"/>
            </a:endParaRPr>
          </a:p>
          <a:p>
            <a:endParaRPr lang="en-US" dirty="0">
              <a:latin typeface="Andalus" panose="02020603050405020304" pitchFamily="18" charset="-78"/>
              <a:cs typeface="Andalus" panose="02020603050405020304" pitchFamily="18"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9029" y="4473929"/>
            <a:ext cx="3577920" cy="1863740"/>
          </a:xfrm>
          <a:prstGeom prst="rect">
            <a:avLst/>
          </a:prstGeom>
          <a:ln w="19050">
            <a:solidFill>
              <a:schemeClr val="tx1"/>
            </a:solidFill>
          </a:ln>
        </p:spPr>
      </p:pic>
    </p:spTree>
    <p:extLst>
      <p:ext uri="{BB962C8B-B14F-4D97-AF65-F5344CB8AC3E}">
        <p14:creationId xmlns:p14="http://schemas.microsoft.com/office/powerpoint/2010/main" val="329820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4318" y="1648149"/>
            <a:ext cx="9036423" cy="3508977"/>
          </a:xfrm>
        </p:spPr>
        <p:txBody>
          <a:bodyPr>
            <a:normAutofit/>
          </a:bodyPr>
          <a:lstStyle/>
          <a:p>
            <a:pPr marL="68580" indent="0" algn="ctr">
              <a:buNone/>
            </a:pPr>
            <a:endParaRPr lang="en-US" sz="4800" dirty="0">
              <a:solidFill>
                <a:schemeClr val="tx2">
                  <a:lumMod val="75000"/>
                  <a:lumOff val="25000"/>
                </a:schemeClr>
              </a:solidFill>
              <a:latin typeface="Andalus" panose="02020603050405020304" pitchFamily="18" charset="-78"/>
              <a:cs typeface="Andalus" panose="02020603050405020304" pitchFamily="18" charset="-78"/>
            </a:endParaRPr>
          </a:p>
          <a:p>
            <a:pPr marL="68580" indent="0" algn="ctr">
              <a:buNone/>
            </a:pPr>
            <a:r>
              <a:rPr lang="en-US" sz="4800" b="1" dirty="0">
                <a:solidFill>
                  <a:schemeClr val="tx2">
                    <a:lumMod val="75000"/>
                    <a:lumOff val="25000"/>
                  </a:schemeClr>
                </a:solidFill>
                <a:latin typeface="Andalus" panose="02020603050405020304" pitchFamily="18" charset="-78"/>
                <a:cs typeface="Andalus" panose="02020603050405020304" pitchFamily="18" charset="-78"/>
              </a:rPr>
              <a:t>Article 7: FROM THERE HE WILL COME TO JUDGE THE LIVING AND THE DEAD</a:t>
            </a:r>
          </a:p>
        </p:txBody>
      </p:sp>
      <p:pic>
        <p:nvPicPr>
          <p:cNvPr id="6" name="Picture 2" descr="Image result for apostles cre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35381" y="3902208"/>
            <a:ext cx="1956619" cy="2955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1852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latin typeface="Andalus" panose="02020603050405020304" pitchFamily="18" charset="-78"/>
                <a:cs typeface="Andalus" panose="02020603050405020304" pitchFamily="18" charset="-78"/>
              </a:rPr>
              <a:t>Holy Spirit</a:t>
            </a:r>
          </a:p>
        </p:txBody>
      </p:sp>
      <p:sp>
        <p:nvSpPr>
          <p:cNvPr id="3" name="Content Placeholder 2"/>
          <p:cNvSpPr>
            <a:spLocks noGrp="1"/>
          </p:cNvSpPr>
          <p:nvPr>
            <p:ph idx="1"/>
          </p:nvPr>
        </p:nvSpPr>
        <p:spPr>
          <a:xfrm>
            <a:off x="1391323" y="2323652"/>
            <a:ext cx="9794128" cy="4014017"/>
          </a:xfrm>
        </p:spPr>
        <p:txBody>
          <a:bodyPr>
            <a:normAutofit/>
          </a:bodyPr>
          <a:lstStyle/>
          <a:p>
            <a:r>
              <a:rPr lang="en-US" sz="3000" dirty="0">
                <a:latin typeface="Andalus" panose="02020603050405020304" pitchFamily="18" charset="-78"/>
                <a:cs typeface="Andalus" panose="02020603050405020304" pitchFamily="18" charset="-78"/>
              </a:rPr>
              <a:t>From the gifts of the Holy Spirit we receive the rules of Christian Life and we are able to know if the Holy Spirit dwells within us.</a:t>
            </a:r>
          </a:p>
          <a:p>
            <a:endParaRPr lang="en-US" sz="2800" dirty="0">
              <a:latin typeface="Andalus" panose="02020603050405020304" pitchFamily="18" charset="-78"/>
              <a:cs typeface="Andalus" panose="02020603050405020304" pitchFamily="18" charset="-78"/>
            </a:endParaRPr>
          </a:p>
          <a:p>
            <a:pPr marL="68580" indent="0">
              <a:buNone/>
            </a:pPr>
            <a:endParaRPr lang="en-US" sz="2800" dirty="0">
              <a:latin typeface="Andalus" panose="02020603050405020304" pitchFamily="18" charset="-78"/>
              <a:cs typeface="Andalus" panose="02020603050405020304" pitchFamily="18" charset="-78"/>
            </a:endParaRPr>
          </a:p>
          <a:p>
            <a:pPr marL="365760" lvl="1" indent="0">
              <a:buNone/>
            </a:pPr>
            <a:r>
              <a:rPr lang="en-US" sz="2600" dirty="0">
                <a:latin typeface="Andalus" panose="02020603050405020304" pitchFamily="18" charset="-78"/>
                <a:cs typeface="Andalus" panose="02020603050405020304" pitchFamily="18" charset="-78"/>
              </a:rPr>
              <a:t>	</a:t>
            </a:r>
            <a:endParaRPr lang="en-US" sz="2400" dirty="0">
              <a:latin typeface="Andalus" panose="02020603050405020304" pitchFamily="18" charset="-78"/>
              <a:cs typeface="Andalus" panose="02020603050405020304" pitchFamily="18" charset="-78"/>
            </a:endParaRPr>
          </a:p>
          <a:p>
            <a:endParaRPr lang="en-US" dirty="0">
              <a:latin typeface="Andalus" panose="02020603050405020304" pitchFamily="18" charset="-78"/>
              <a:cs typeface="Andalus" panose="02020603050405020304" pitchFamily="18"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9029" y="4473929"/>
            <a:ext cx="3577920" cy="1863740"/>
          </a:xfrm>
          <a:prstGeom prst="rect">
            <a:avLst/>
          </a:prstGeom>
          <a:ln w="19050">
            <a:solidFill>
              <a:schemeClr val="tx1"/>
            </a:solidFill>
          </a:ln>
        </p:spPr>
      </p:pic>
    </p:spTree>
    <p:extLst>
      <p:ext uri="{BB962C8B-B14F-4D97-AF65-F5344CB8AC3E}">
        <p14:creationId xmlns:p14="http://schemas.microsoft.com/office/powerpoint/2010/main" val="27895914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latin typeface="Andalus" panose="02020603050405020304" pitchFamily="18" charset="-78"/>
                <a:cs typeface="Andalus" panose="02020603050405020304" pitchFamily="18" charset="-78"/>
              </a:rPr>
              <a:t>Holy Spirit: Source of all Holiness</a:t>
            </a:r>
          </a:p>
        </p:txBody>
      </p:sp>
      <p:sp>
        <p:nvSpPr>
          <p:cNvPr id="3" name="Content Placeholder 2"/>
          <p:cNvSpPr>
            <a:spLocks noGrp="1"/>
          </p:cNvSpPr>
          <p:nvPr>
            <p:ph idx="1"/>
          </p:nvPr>
        </p:nvSpPr>
        <p:spPr>
          <a:xfrm>
            <a:off x="1391323" y="2323652"/>
            <a:ext cx="9794128" cy="4014017"/>
          </a:xfrm>
        </p:spPr>
        <p:txBody>
          <a:bodyPr>
            <a:normAutofit/>
          </a:bodyPr>
          <a:lstStyle/>
          <a:p>
            <a:pPr marL="68580" indent="0">
              <a:buNone/>
            </a:pPr>
            <a:r>
              <a:rPr lang="en-US" sz="2800" i="1" dirty="0">
                <a:latin typeface="Andalus" panose="02020603050405020304" pitchFamily="18" charset="-78"/>
                <a:cs typeface="Andalus" panose="02020603050405020304" pitchFamily="18" charset="-78"/>
              </a:rPr>
              <a:t>“Therefore I want you to know that no one who is speaking by the Spirit of God says, ‘Jesus be cursed,” and no one can say ‘Jesus is Lord’ except by the Holy Spirit”</a:t>
            </a:r>
          </a:p>
          <a:p>
            <a:pPr marL="68580" indent="0">
              <a:buNone/>
            </a:pPr>
            <a:r>
              <a:rPr lang="en-US" sz="2800" dirty="0">
                <a:latin typeface="Andalus" panose="02020603050405020304" pitchFamily="18" charset="-78"/>
                <a:cs typeface="Andalus" panose="02020603050405020304" pitchFamily="18" charset="-78"/>
              </a:rPr>
              <a:t>					</a:t>
            </a:r>
            <a:r>
              <a:rPr lang="en-US" sz="2800" b="1" dirty="0">
                <a:latin typeface="Andalus" panose="02020603050405020304" pitchFamily="18" charset="-78"/>
                <a:cs typeface="Andalus" panose="02020603050405020304" pitchFamily="18" charset="-78"/>
              </a:rPr>
              <a:t>1 Corinthians 12:3</a:t>
            </a:r>
            <a:endParaRPr lang="en-US" sz="2800" dirty="0">
              <a:latin typeface="Andalus" panose="02020603050405020304" pitchFamily="18" charset="-78"/>
              <a:cs typeface="Andalus" panose="02020603050405020304" pitchFamily="18" charset="-78"/>
            </a:endParaRPr>
          </a:p>
          <a:p>
            <a:pPr marL="68580" indent="0">
              <a:buNone/>
            </a:pPr>
            <a:endParaRPr lang="en-US" sz="2800" dirty="0">
              <a:latin typeface="Andalus" panose="02020603050405020304" pitchFamily="18" charset="-78"/>
              <a:cs typeface="Andalus" panose="02020603050405020304" pitchFamily="18" charset="-78"/>
            </a:endParaRPr>
          </a:p>
          <a:p>
            <a:pPr marL="365760" lvl="1" indent="0">
              <a:buNone/>
            </a:pPr>
            <a:r>
              <a:rPr lang="en-US" sz="2600" dirty="0">
                <a:latin typeface="Andalus" panose="02020603050405020304" pitchFamily="18" charset="-78"/>
                <a:cs typeface="Andalus" panose="02020603050405020304" pitchFamily="18" charset="-78"/>
              </a:rPr>
              <a:t>	</a:t>
            </a:r>
            <a:endParaRPr lang="en-US" sz="2400" dirty="0">
              <a:latin typeface="Andalus" panose="02020603050405020304" pitchFamily="18" charset="-78"/>
              <a:cs typeface="Andalus" panose="02020603050405020304" pitchFamily="18" charset="-78"/>
            </a:endParaRPr>
          </a:p>
          <a:p>
            <a:endParaRPr lang="en-US" dirty="0">
              <a:latin typeface="Andalus" panose="02020603050405020304" pitchFamily="18" charset="-78"/>
              <a:cs typeface="Andalus" panose="02020603050405020304" pitchFamily="18"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9029" y="4473929"/>
            <a:ext cx="3577920" cy="1863740"/>
          </a:xfrm>
          <a:prstGeom prst="rect">
            <a:avLst/>
          </a:prstGeom>
          <a:ln w="19050">
            <a:solidFill>
              <a:schemeClr val="tx1"/>
            </a:solidFill>
          </a:ln>
        </p:spPr>
      </p:pic>
    </p:spTree>
    <p:extLst>
      <p:ext uri="{BB962C8B-B14F-4D97-AF65-F5344CB8AC3E}">
        <p14:creationId xmlns:p14="http://schemas.microsoft.com/office/powerpoint/2010/main" val="143865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5148" y="809178"/>
            <a:ext cx="9036423" cy="2267398"/>
          </a:xfrm>
        </p:spPr>
        <p:txBody>
          <a:bodyPr>
            <a:normAutofit lnSpcReduction="10000"/>
          </a:bodyPr>
          <a:lstStyle/>
          <a:p>
            <a:pPr marL="68580" indent="0" algn="ctr">
              <a:buNone/>
            </a:pPr>
            <a:r>
              <a:rPr lang="en-US" sz="4800" b="1" dirty="0" smtClean="0">
                <a:solidFill>
                  <a:schemeClr val="tx2">
                    <a:lumMod val="75000"/>
                    <a:lumOff val="25000"/>
                  </a:schemeClr>
                </a:solidFill>
                <a:latin typeface="Andalus" panose="02020603050405020304" pitchFamily="18" charset="-78"/>
                <a:cs typeface="Andalus" panose="02020603050405020304" pitchFamily="18" charset="-78"/>
              </a:rPr>
              <a:t>Article </a:t>
            </a:r>
            <a:r>
              <a:rPr lang="en-US" sz="4800" b="1" dirty="0">
                <a:solidFill>
                  <a:schemeClr val="tx2">
                    <a:lumMod val="75000"/>
                    <a:lumOff val="25000"/>
                  </a:schemeClr>
                </a:solidFill>
                <a:latin typeface="Andalus" panose="02020603050405020304" pitchFamily="18" charset="-78"/>
                <a:cs typeface="Andalus" panose="02020603050405020304" pitchFamily="18" charset="-78"/>
              </a:rPr>
              <a:t>9: THE HOLY CATHOLIC CHURCH, THE COMMUNION OF SAINTS</a:t>
            </a:r>
          </a:p>
        </p:txBody>
      </p:sp>
      <p:pic>
        <p:nvPicPr>
          <p:cNvPr id="6" name="Picture 2" descr="Image result for apostles cre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15740" y="2457698"/>
            <a:ext cx="2657135" cy="4014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3482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latin typeface="Andalus" panose="02020603050405020304" pitchFamily="18" charset="-78"/>
                <a:cs typeface="Andalus" panose="02020603050405020304" pitchFamily="18" charset="-78"/>
              </a:rPr>
              <a:t>The Holy Catholic Church</a:t>
            </a:r>
          </a:p>
        </p:txBody>
      </p:sp>
      <p:sp>
        <p:nvSpPr>
          <p:cNvPr id="3" name="Content Placeholder 2"/>
          <p:cNvSpPr>
            <a:spLocks noGrp="1"/>
          </p:cNvSpPr>
          <p:nvPr>
            <p:ph idx="1"/>
          </p:nvPr>
        </p:nvSpPr>
        <p:spPr>
          <a:xfrm>
            <a:off x="1391323" y="2323652"/>
            <a:ext cx="9549579" cy="4534348"/>
          </a:xfrm>
        </p:spPr>
        <p:txBody>
          <a:bodyPr>
            <a:noAutofit/>
          </a:bodyPr>
          <a:lstStyle/>
          <a:p>
            <a:pPr marL="0" marR="0">
              <a:lnSpc>
                <a:spcPct val="107000"/>
              </a:lnSpc>
              <a:spcBef>
                <a:spcPts val="0"/>
              </a:spcBef>
              <a:spcAft>
                <a:spcPts val="800"/>
              </a:spcAft>
            </a:pPr>
            <a:r>
              <a:rPr lang="en-US" dirty="0">
                <a:solidFill>
                  <a:srgbClr val="333333"/>
                </a:solidFill>
                <a:latin typeface="Andalus" panose="02020603050405020304" pitchFamily="18" charset="-78"/>
                <a:ea typeface="Times New Roman" panose="02020603050405020304" pitchFamily="18" charset="0"/>
                <a:cs typeface="Andalus" panose="02020603050405020304" pitchFamily="18" charset="-78"/>
              </a:rPr>
              <a:t>Jesus Christ is the Head and Founder of the Catholic Church</a:t>
            </a:r>
          </a:p>
          <a:p>
            <a:pPr marL="0" marR="0">
              <a:lnSpc>
                <a:spcPct val="107000"/>
              </a:lnSpc>
              <a:spcBef>
                <a:spcPts val="0"/>
              </a:spcBef>
              <a:spcAft>
                <a:spcPts val="800"/>
              </a:spcAft>
            </a:pPr>
            <a:r>
              <a:rPr lang="en-US" dirty="0">
                <a:solidFill>
                  <a:srgbClr val="333333"/>
                </a:solidFill>
                <a:latin typeface="Andalus" panose="02020603050405020304" pitchFamily="18" charset="-78"/>
                <a:ea typeface="Times New Roman" panose="02020603050405020304" pitchFamily="18" charset="0"/>
                <a:cs typeface="Andalus" panose="02020603050405020304" pitchFamily="18" charset="-78"/>
              </a:rPr>
              <a:t>Founded by the God-Man: Church is sole Teaching Authority of God’s will on earth</a:t>
            </a:r>
          </a:p>
          <a:p>
            <a:r>
              <a:rPr lang="en-US" dirty="0">
                <a:latin typeface="Andalus" panose="02020603050405020304" pitchFamily="18" charset="-78"/>
                <a:cs typeface="Andalus" panose="02020603050405020304" pitchFamily="18" charset="-78"/>
              </a:rPr>
              <a:t>Church’s establishment traced back to the Apostles when Jesus speaks to Peter, our first Pope: </a:t>
            </a:r>
          </a:p>
          <a:p>
            <a:pPr marL="68580" indent="0" algn="ctr">
              <a:buNone/>
            </a:pPr>
            <a:r>
              <a:rPr lang="en-US" i="1" dirty="0">
                <a:latin typeface="Andalus" panose="02020603050405020304" pitchFamily="18" charset="-78"/>
                <a:cs typeface="Andalus" panose="02020603050405020304" pitchFamily="18" charset="-78"/>
              </a:rPr>
              <a:t>“And so I say to you, you are Peter, and upon this rock I will build my church, and the gates of the netherworld shall not prevail against it.  I will give you the keys to the kingdom of heaven.  Whatever you bind on earth shall </a:t>
            </a:r>
            <a:r>
              <a:rPr lang="en-US" i="1">
                <a:latin typeface="Andalus" panose="02020603050405020304" pitchFamily="18" charset="-78"/>
                <a:cs typeface="Andalus" panose="02020603050405020304" pitchFamily="18" charset="-78"/>
              </a:rPr>
              <a:t>be bound </a:t>
            </a:r>
            <a:r>
              <a:rPr lang="en-US" i="1" dirty="0">
                <a:latin typeface="Andalus" panose="02020603050405020304" pitchFamily="18" charset="-78"/>
                <a:cs typeface="Andalus" panose="02020603050405020304" pitchFamily="18" charset="-78"/>
              </a:rPr>
              <a:t>in heaven; and whatever you loose on earth shall be loosed in heaven”.  </a:t>
            </a:r>
            <a:r>
              <a:rPr lang="en-US" b="1" dirty="0">
                <a:latin typeface="Andalus" panose="02020603050405020304" pitchFamily="18" charset="-78"/>
                <a:cs typeface="Andalus" panose="02020603050405020304" pitchFamily="18" charset="-78"/>
              </a:rPr>
              <a:t>Matthew 16:18-19</a:t>
            </a:r>
          </a:p>
          <a:p>
            <a:pPr marL="365760" lvl="1" indent="0">
              <a:buNone/>
            </a:pPr>
            <a:endParaRPr lang="en-US" sz="2400" dirty="0">
              <a:latin typeface="Andalus" panose="02020603050405020304" pitchFamily="18" charset="-78"/>
              <a:cs typeface="Andalus" panose="02020603050405020304" pitchFamily="18" charset="-78"/>
            </a:endParaRPr>
          </a:p>
          <a:p>
            <a:endParaRPr lang="en-US"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75663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latin typeface="Andalus" panose="02020603050405020304" pitchFamily="18" charset="-78"/>
                <a:cs typeface="Andalus" panose="02020603050405020304" pitchFamily="18" charset="-78"/>
              </a:rPr>
              <a:t>The Holy Catholic Church</a:t>
            </a:r>
          </a:p>
        </p:txBody>
      </p:sp>
      <p:sp>
        <p:nvSpPr>
          <p:cNvPr id="3" name="Content Placeholder 2"/>
          <p:cNvSpPr>
            <a:spLocks noGrp="1"/>
          </p:cNvSpPr>
          <p:nvPr>
            <p:ph idx="1"/>
          </p:nvPr>
        </p:nvSpPr>
        <p:spPr/>
        <p:txBody>
          <a:bodyPr>
            <a:normAutofit fontScale="92500" lnSpcReduction="10000"/>
          </a:bodyPr>
          <a:lstStyle/>
          <a:p>
            <a:pPr marL="0" marR="0">
              <a:lnSpc>
                <a:spcPct val="107000"/>
              </a:lnSpc>
              <a:spcBef>
                <a:spcPts val="0"/>
              </a:spcBef>
              <a:spcAft>
                <a:spcPts val="800"/>
              </a:spcAft>
            </a:pPr>
            <a:r>
              <a:rPr lang="en-US" sz="2800" dirty="0">
                <a:solidFill>
                  <a:srgbClr val="333333"/>
                </a:solidFill>
                <a:latin typeface="Andalus" panose="02020603050405020304" pitchFamily="18" charset="-78"/>
                <a:ea typeface="Times New Roman" panose="02020603050405020304" pitchFamily="18" charset="0"/>
                <a:cs typeface="Andalus" panose="02020603050405020304" pitchFamily="18" charset="-78"/>
              </a:rPr>
              <a:t>Jesus Christ as its head; Church His Bride</a:t>
            </a:r>
          </a:p>
          <a:p>
            <a:pPr marL="0" marR="0">
              <a:lnSpc>
                <a:spcPct val="107000"/>
              </a:lnSpc>
              <a:spcBef>
                <a:spcPts val="0"/>
              </a:spcBef>
              <a:spcAft>
                <a:spcPts val="800"/>
              </a:spcAft>
            </a:pPr>
            <a:r>
              <a:rPr lang="en-US" sz="2800" dirty="0">
                <a:solidFill>
                  <a:srgbClr val="333333"/>
                </a:solidFill>
                <a:latin typeface="Andalus" panose="02020603050405020304" pitchFamily="18" charset="-78"/>
                <a:ea typeface="Times New Roman" panose="02020603050405020304" pitchFamily="18" charset="0"/>
                <a:cs typeface="Andalus" panose="02020603050405020304" pitchFamily="18" charset="-78"/>
              </a:rPr>
              <a:t>We are the Mystical Body of Christ</a:t>
            </a:r>
          </a:p>
          <a:p>
            <a:pPr marL="342900" lvl="2" indent="0">
              <a:lnSpc>
                <a:spcPct val="107000"/>
              </a:lnSpc>
              <a:spcBef>
                <a:spcPts val="0"/>
              </a:spcBef>
              <a:spcAft>
                <a:spcPts val="800"/>
              </a:spcAft>
              <a:buNone/>
            </a:pPr>
            <a:r>
              <a:rPr lang="en-US" sz="2400" dirty="0">
                <a:solidFill>
                  <a:srgbClr val="333333"/>
                </a:solidFill>
                <a:latin typeface="Andalus" panose="02020603050405020304" pitchFamily="18" charset="-78"/>
                <a:ea typeface="Times New Roman" panose="02020603050405020304" pitchFamily="18" charset="0"/>
                <a:cs typeface="Andalus" panose="02020603050405020304" pitchFamily="18" charset="-78"/>
              </a:rPr>
              <a:t>- describes the supernatural union that Christians have with the spiritual Body of Christ who serves as the one mediator between man and God who alone can reconcile us to the Father.</a:t>
            </a:r>
            <a:endParaRPr lang="en-US" sz="1600" dirty="0">
              <a:latin typeface="Andalus" panose="02020603050405020304" pitchFamily="18" charset="-78"/>
              <a:ea typeface="Calibri" panose="020F0502020204030204" pitchFamily="34" charset="0"/>
              <a:cs typeface="Andalus" panose="02020603050405020304" pitchFamily="18" charset="-78"/>
            </a:endParaRPr>
          </a:p>
          <a:p>
            <a:pPr marL="0" marR="0" indent="0" algn="ctr">
              <a:lnSpc>
                <a:spcPct val="107000"/>
              </a:lnSpc>
              <a:spcBef>
                <a:spcPts val="0"/>
              </a:spcBef>
              <a:spcAft>
                <a:spcPts val="800"/>
              </a:spcAft>
              <a:buNone/>
            </a:pPr>
            <a:r>
              <a:rPr lang="en-US" sz="2800" i="1" dirty="0">
                <a:solidFill>
                  <a:srgbClr val="333333"/>
                </a:solidFill>
                <a:latin typeface="Andalus" panose="02020603050405020304" pitchFamily="18" charset="-78"/>
                <a:ea typeface="Times New Roman" panose="02020603050405020304" pitchFamily="18" charset="0"/>
                <a:cs typeface="Andalus" panose="02020603050405020304" pitchFamily="18" charset="-78"/>
              </a:rPr>
              <a:t>	“I am the way and the truth and the life.  No one comes to the Father except through me”. </a:t>
            </a:r>
          </a:p>
          <a:p>
            <a:pPr marL="0" marR="0" indent="0" algn="ctr">
              <a:lnSpc>
                <a:spcPct val="107000"/>
              </a:lnSpc>
              <a:spcBef>
                <a:spcPts val="0"/>
              </a:spcBef>
              <a:spcAft>
                <a:spcPts val="800"/>
              </a:spcAft>
              <a:buNone/>
            </a:pPr>
            <a:r>
              <a:rPr lang="en-US" sz="2800" b="1" i="1" dirty="0">
                <a:solidFill>
                  <a:srgbClr val="333333"/>
                </a:solidFill>
                <a:latin typeface="Andalus" panose="02020603050405020304" pitchFamily="18" charset="-78"/>
                <a:ea typeface="Times New Roman" panose="02020603050405020304" pitchFamily="18" charset="0"/>
                <a:cs typeface="Andalus" panose="02020603050405020304" pitchFamily="18" charset="-78"/>
              </a:rPr>
              <a:t>				</a:t>
            </a:r>
            <a:r>
              <a:rPr lang="en-US" sz="2800" b="1" dirty="0">
                <a:solidFill>
                  <a:srgbClr val="333333"/>
                </a:solidFill>
                <a:latin typeface="Andalus" panose="02020603050405020304" pitchFamily="18" charset="-78"/>
                <a:ea typeface="Times New Roman" panose="02020603050405020304" pitchFamily="18" charset="0"/>
                <a:cs typeface="Andalus" panose="02020603050405020304" pitchFamily="18" charset="-78"/>
              </a:rPr>
              <a:t>John 14:6</a:t>
            </a:r>
            <a:endParaRPr lang="en-US" sz="2000" b="1" dirty="0">
              <a:latin typeface="Andalus" panose="02020603050405020304" pitchFamily="18" charset="-78"/>
              <a:ea typeface="Calibri" panose="020F0502020204030204" pitchFamily="34" charset="0"/>
              <a:cs typeface="Andalus" panose="02020603050405020304" pitchFamily="18" charset="-78"/>
            </a:endParaRPr>
          </a:p>
          <a:p>
            <a:endParaRPr lang="en-US"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16828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latin typeface="Andalus" panose="02020603050405020304" pitchFamily="18" charset="-78"/>
                <a:cs typeface="Andalus" panose="02020603050405020304" pitchFamily="18" charset="-78"/>
              </a:rPr>
              <a:t>Four Marks of the Church</a:t>
            </a:r>
          </a:p>
        </p:txBody>
      </p:sp>
      <p:sp>
        <p:nvSpPr>
          <p:cNvPr id="3" name="Content Placeholder 2"/>
          <p:cNvSpPr>
            <a:spLocks noGrp="1"/>
          </p:cNvSpPr>
          <p:nvPr>
            <p:ph idx="1"/>
          </p:nvPr>
        </p:nvSpPr>
        <p:spPr/>
        <p:txBody>
          <a:bodyPr>
            <a:normAutofit/>
          </a:bodyPr>
          <a:lstStyle/>
          <a:p>
            <a:pPr marL="0" marR="0">
              <a:lnSpc>
                <a:spcPct val="107000"/>
              </a:lnSpc>
              <a:spcBef>
                <a:spcPts val="0"/>
              </a:spcBef>
              <a:spcAft>
                <a:spcPts val="800"/>
              </a:spcAft>
            </a:pPr>
            <a:r>
              <a:rPr lang="en-US" sz="2800" dirty="0">
                <a:solidFill>
                  <a:srgbClr val="333333"/>
                </a:solidFill>
                <a:latin typeface="Andalus" panose="02020603050405020304" pitchFamily="18" charset="-78"/>
                <a:ea typeface="Times New Roman" panose="02020603050405020304" pitchFamily="18" charset="0"/>
                <a:cs typeface="Andalus" panose="02020603050405020304" pitchFamily="18" charset="-78"/>
              </a:rPr>
              <a:t>One</a:t>
            </a:r>
          </a:p>
          <a:p>
            <a:pPr marL="0" marR="0">
              <a:lnSpc>
                <a:spcPct val="107000"/>
              </a:lnSpc>
              <a:spcBef>
                <a:spcPts val="0"/>
              </a:spcBef>
              <a:spcAft>
                <a:spcPts val="800"/>
              </a:spcAft>
            </a:pPr>
            <a:r>
              <a:rPr lang="en-US" sz="2800" dirty="0">
                <a:solidFill>
                  <a:srgbClr val="333333"/>
                </a:solidFill>
                <a:latin typeface="Andalus" panose="02020603050405020304" pitchFamily="18" charset="-78"/>
                <a:ea typeface="Times New Roman" panose="02020603050405020304" pitchFamily="18" charset="0"/>
                <a:cs typeface="Andalus" panose="02020603050405020304" pitchFamily="18" charset="-78"/>
              </a:rPr>
              <a:t>Holy</a:t>
            </a:r>
          </a:p>
          <a:p>
            <a:pPr marL="0" marR="0">
              <a:lnSpc>
                <a:spcPct val="107000"/>
              </a:lnSpc>
              <a:spcBef>
                <a:spcPts val="0"/>
              </a:spcBef>
              <a:spcAft>
                <a:spcPts val="800"/>
              </a:spcAft>
            </a:pPr>
            <a:r>
              <a:rPr lang="en-US" sz="2800" dirty="0">
                <a:solidFill>
                  <a:srgbClr val="333333"/>
                </a:solidFill>
                <a:latin typeface="Andalus" panose="02020603050405020304" pitchFamily="18" charset="-78"/>
                <a:ea typeface="Times New Roman" panose="02020603050405020304" pitchFamily="18" charset="0"/>
                <a:cs typeface="Andalus" panose="02020603050405020304" pitchFamily="18" charset="-78"/>
              </a:rPr>
              <a:t>Catholic</a:t>
            </a:r>
          </a:p>
          <a:p>
            <a:pPr marL="0" marR="0">
              <a:lnSpc>
                <a:spcPct val="107000"/>
              </a:lnSpc>
              <a:spcBef>
                <a:spcPts val="0"/>
              </a:spcBef>
              <a:spcAft>
                <a:spcPts val="800"/>
              </a:spcAft>
            </a:pPr>
            <a:r>
              <a:rPr lang="en-US" sz="2800" dirty="0">
                <a:solidFill>
                  <a:srgbClr val="333333"/>
                </a:solidFill>
                <a:latin typeface="Andalus" panose="02020603050405020304" pitchFamily="18" charset="-78"/>
                <a:ea typeface="Times New Roman" panose="02020603050405020304" pitchFamily="18" charset="0"/>
                <a:cs typeface="Andalus" panose="02020603050405020304" pitchFamily="18" charset="-78"/>
              </a:rPr>
              <a:t>Apostolic </a:t>
            </a:r>
          </a:p>
          <a:p>
            <a:pPr marL="342900" lvl="2" indent="0">
              <a:lnSpc>
                <a:spcPct val="107000"/>
              </a:lnSpc>
              <a:spcBef>
                <a:spcPts val="0"/>
              </a:spcBef>
              <a:spcAft>
                <a:spcPts val="800"/>
              </a:spcAft>
              <a:buNone/>
            </a:pPr>
            <a:endParaRPr lang="en-US"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9486030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latin typeface="Andalus" panose="02020603050405020304" pitchFamily="18" charset="-78"/>
                <a:cs typeface="Andalus" panose="02020603050405020304" pitchFamily="18" charset="-78"/>
              </a:rPr>
              <a:t>One Church</a:t>
            </a:r>
          </a:p>
        </p:txBody>
      </p:sp>
      <p:sp>
        <p:nvSpPr>
          <p:cNvPr id="3" name="Content Placeholder 2"/>
          <p:cNvSpPr>
            <a:spLocks noGrp="1"/>
          </p:cNvSpPr>
          <p:nvPr>
            <p:ph idx="1"/>
          </p:nvPr>
        </p:nvSpPr>
        <p:spPr>
          <a:xfrm>
            <a:off x="1233377" y="2170664"/>
            <a:ext cx="9194369" cy="3661965"/>
          </a:xfrm>
        </p:spPr>
        <p:txBody>
          <a:bodyPr>
            <a:noAutofit/>
          </a:bodyPr>
          <a:lstStyle/>
          <a:p>
            <a:r>
              <a:rPr lang="en-US" dirty="0">
                <a:latin typeface="Andalus" panose="02020603050405020304" pitchFamily="18" charset="-78"/>
                <a:cs typeface="Andalus" panose="02020603050405020304" pitchFamily="18" charset="-78"/>
              </a:rPr>
              <a:t>Her Source: the unity of the Holy Trinity.</a:t>
            </a:r>
          </a:p>
          <a:p>
            <a:r>
              <a:rPr lang="en-US" dirty="0">
                <a:latin typeface="Andalus" panose="02020603050405020304" pitchFamily="18" charset="-78"/>
                <a:cs typeface="Andalus" panose="02020603050405020304" pitchFamily="18" charset="-78"/>
              </a:rPr>
              <a:t>The Church has one faith and one sacramental life.</a:t>
            </a:r>
          </a:p>
          <a:p>
            <a:pPr marL="68580" indent="0">
              <a:buNone/>
            </a:pPr>
            <a:r>
              <a:rPr lang="en-US" i="1" dirty="0">
                <a:latin typeface="Andalus" panose="02020603050405020304" pitchFamily="18" charset="-78"/>
                <a:cs typeface="Andalus" panose="02020603050405020304" pitchFamily="18" charset="-78"/>
              </a:rPr>
              <a:t>	“So that they may all be one, as you, Father, are in me and I in 	you, that they also may be in us, that the world may believe that 	you sent me”  </a:t>
            </a:r>
            <a:r>
              <a:rPr lang="en-US" b="1" dirty="0">
                <a:latin typeface="Andalus" panose="02020603050405020304" pitchFamily="18" charset="-78"/>
                <a:cs typeface="Andalus" panose="02020603050405020304" pitchFamily="18" charset="-78"/>
              </a:rPr>
              <a:t>John 17:21</a:t>
            </a:r>
          </a:p>
          <a:p>
            <a:r>
              <a:rPr lang="en-US" dirty="0">
                <a:latin typeface="Andalus" panose="02020603050405020304" pitchFamily="18" charset="-78"/>
                <a:cs typeface="Andalus" panose="02020603050405020304" pitchFamily="18" charset="-78"/>
              </a:rPr>
              <a:t>Saint Paul says :</a:t>
            </a:r>
          </a:p>
          <a:p>
            <a:pPr marL="68580" indent="0" algn="ctr">
              <a:buNone/>
            </a:pPr>
            <a:r>
              <a:rPr lang="en-US" i="1" dirty="0">
                <a:latin typeface="Andalus" panose="02020603050405020304" pitchFamily="18" charset="-78"/>
                <a:cs typeface="Andalus" panose="02020603050405020304" pitchFamily="18" charset="-78"/>
              </a:rPr>
              <a:t> “One Lord, one faith, one baptism; one God and Father of all, who is above all, throughout all, and in us all.”</a:t>
            </a:r>
          </a:p>
          <a:p>
            <a:pPr marL="68580" indent="0" algn="ctr">
              <a:buNone/>
            </a:pPr>
            <a:r>
              <a:rPr lang="en-US" dirty="0">
                <a:latin typeface="Andalus" panose="02020603050405020304" pitchFamily="18" charset="-78"/>
                <a:cs typeface="Andalus" panose="02020603050405020304" pitchFamily="18" charset="-78"/>
              </a:rPr>
              <a:t>					</a:t>
            </a:r>
            <a:r>
              <a:rPr lang="en-US" b="1" dirty="0">
                <a:latin typeface="Andalus" panose="02020603050405020304" pitchFamily="18" charset="-78"/>
                <a:cs typeface="Andalus" panose="02020603050405020304" pitchFamily="18" charset="-78"/>
              </a:rPr>
              <a:t>Ephesians 4:5-6</a:t>
            </a:r>
          </a:p>
          <a:p>
            <a:pPr marL="0" marR="0">
              <a:lnSpc>
                <a:spcPct val="107000"/>
              </a:lnSpc>
              <a:spcBef>
                <a:spcPts val="0"/>
              </a:spcBef>
              <a:spcAft>
                <a:spcPts val="800"/>
              </a:spcAft>
            </a:pPr>
            <a:endParaRPr lang="en-US" dirty="0">
              <a:solidFill>
                <a:srgbClr val="333333"/>
              </a:solidFill>
              <a:latin typeface="Andalus" panose="02020603050405020304" pitchFamily="18" charset="-78"/>
              <a:ea typeface="Times New Roman" panose="02020603050405020304" pitchFamily="18" charset="0"/>
              <a:cs typeface="Andalus" panose="02020603050405020304" pitchFamily="18" charset="-78"/>
            </a:endParaRPr>
          </a:p>
        </p:txBody>
      </p:sp>
    </p:spTree>
    <p:extLst>
      <p:ext uri="{BB962C8B-B14F-4D97-AF65-F5344CB8AC3E}">
        <p14:creationId xmlns:p14="http://schemas.microsoft.com/office/powerpoint/2010/main" val="238563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latin typeface="Andalus" panose="02020603050405020304" pitchFamily="18" charset="-78"/>
                <a:cs typeface="Andalus" panose="02020603050405020304" pitchFamily="18" charset="-78"/>
              </a:rPr>
              <a:t>One Church</a:t>
            </a:r>
          </a:p>
        </p:txBody>
      </p:sp>
      <p:sp>
        <p:nvSpPr>
          <p:cNvPr id="3" name="Content Placeholder 2"/>
          <p:cNvSpPr>
            <a:spLocks noGrp="1"/>
          </p:cNvSpPr>
          <p:nvPr>
            <p:ph idx="1"/>
          </p:nvPr>
        </p:nvSpPr>
        <p:spPr>
          <a:xfrm>
            <a:off x="1391320" y="2302387"/>
            <a:ext cx="9036423" cy="3508977"/>
          </a:xfrm>
        </p:spPr>
        <p:txBody>
          <a:bodyPr>
            <a:noAutofit/>
          </a:bodyPr>
          <a:lstStyle/>
          <a:p>
            <a:r>
              <a:rPr lang="en-US" dirty="0">
                <a:latin typeface="Andalus" panose="02020603050405020304" pitchFamily="18" charset="-78"/>
                <a:cs typeface="Andalus" panose="02020603050405020304" pitchFamily="18" charset="-78"/>
              </a:rPr>
              <a:t>One Ruler: Jesus Christ</a:t>
            </a:r>
          </a:p>
          <a:p>
            <a:pPr marL="68580" indent="0">
              <a:buNone/>
            </a:pPr>
            <a:endParaRPr lang="en-US" dirty="0">
              <a:latin typeface="Andalus" panose="02020603050405020304" pitchFamily="18" charset="-78"/>
              <a:cs typeface="Andalus" panose="02020603050405020304" pitchFamily="18" charset="-78"/>
            </a:endParaRPr>
          </a:p>
          <a:p>
            <a:r>
              <a:rPr lang="en-US" dirty="0">
                <a:latin typeface="Andalus" panose="02020603050405020304" pitchFamily="18" charset="-78"/>
                <a:cs typeface="Andalus" panose="02020603050405020304" pitchFamily="18" charset="-78"/>
              </a:rPr>
              <a:t>Visible ruler on earth: The Pope</a:t>
            </a:r>
          </a:p>
          <a:p>
            <a:pPr marL="365760" lvl="1" indent="0">
              <a:buNone/>
            </a:pPr>
            <a:r>
              <a:rPr lang="en-US" dirty="0">
                <a:latin typeface="Andalus" panose="02020603050405020304" pitchFamily="18" charset="-78"/>
                <a:cs typeface="Andalus" panose="02020603050405020304" pitchFamily="18" charset="-78"/>
              </a:rPr>
              <a:t>		- legitimate successor of Peter, prince of the Apostles</a:t>
            </a:r>
          </a:p>
          <a:p>
            <a:pPr marL="0" marR="0">
              <a:lnSpc>
                <a:spcPct val="107000"/>
              </a:lnSpc>
              <a:spcBef>
                <a:spcPts val="0"/>
              </a:spcBef>
              <a:spcAft>
                <a:spcPts val="800"/>
              </a:spcAft>
            </a:pPr>
            <a:endParaRPr lang="en-US" dirty="0">
              <a:solidFill>
                <a:srgbClr val="333333"/>
              </a:solidFill>
              <a:latin typeface="Andalus" panose="02020603050405020304" pitchFamily="18" charset="-78"/>
              <a:ea typeface="Times New Roman" panose="02020603050405020304" pitchFamily="18" charset="0"/>
              <a:cs typeface="Andalus" panose="02020603050405020304" pitchFamily="18" charset="-78"/>
            </a:endParaRPr>
          </a:p>
        </p:txBody>
      </p:sp>
    </p:spTree>
    <p:extLst>
      <p:ext uri="{BB962C8B-B14F-4D97-AF65-F5344CB8AC3E}">
        <p14:creationId xmlns:p14="http://schemas.microsoft.com/office/powerpoint/2010/main" val="155057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latin typeface="Andalus" panose="02020603050405020304" pitchFamily="18" charset="-78"/>
                <a:cs typeface="Andalus" panose="02020603050405020304" pitchFamily="18" charset="-78"/>
              </a:rPr>
              <a:t>Holy</a:t>
            </a:r>
          </a:p>
        </p:txBody>
      </p:sp>
      <p:sp>
        <p:nvSpPr>
          <p:cNvPr id="3" name="Content Placeholder 2"/>
          <p:cNvSpPr>
            <a:spLocks noGrp="1"/>
          </p:cNvSpPr>
          <p:nvPr>
            <p:ph idx="1"/>
          </p:nvPr>
        </p:nvSpPr>
        <p:spPr>
          <a:xfrm>
            <a:off x="1391320" y="2302387"/>
            <a:ext cx="9036423" cy="3508977"/>
          </a:xfrm>
        </p:spPr>
        <p:txBody>
          <a:bodyPr>
            <a:noAutofit/>
          </a:bodyPr>
          <a:lstStyle/>
          <a:p>
            <a:r>
              <a:rPr lang="en-US" sz="2800" dirty="0">
                <a:latin typeface="Andalus" panose="02020603050405020304" pitchFamily="18" charset="-78"/>
                <a:cs typeface="Andalus" panose="02020603050405020304" pitchFamily="18" charset="-78"/>
              </a:rPr>
              <a:t>United by Christ the Church is sanctified by Him.  </a:t>
            </a:r>
          </a:p>
          <a:p>
            <a:r>
              <a:rPr lang="en-US" sz="2800" dirty="0">
                <a:latin typeface="Andalus" panose="02020603050405020304" pitchFamily="18" charset="-78"/>
                <a:cs typeface="Andalus" panose="02020603050405020304" pitchFamily="18" charset="-78"/>
              </a:rPr>
              <a:t>The Church is holy because she is consecrated and dedicated to God.</a:t>
            </a:r>
          </a:p>
          <a:p>
            <a:r>
              <a:rPr lang="en-US" sz="2800" dirty="0">
                <a:latin typeface="Andalus" panose="02020603050405020304" pitchFamily="18" charset="-78"/>
                <a:cs typeface="Andalus" panose="02020603050405020304" pitchFamily="18" charset="-78"/>
              </a:rPr>
              <a:t>All activities of the Church are directed toward the sanctification of people in Christ. </a:t>
            </a:r>
          </a:p>
          <a:p>
            <a:pPr marL="68580" indent="0" algn="ctr">
              <a:buNone/>
            </a:pPr>
            <a:r>
              <a:rPr lang="en-US" sz="2800" i="1" dirty="0">
                <a:latin typeface="Andalus" panose="02020603050405020304" pitchFamily="18" charset="-78"/>
                <a:cs typeface="Andalus" panose="02020603050405020304" pitchFamily="18" charset="-78"/>
              </a:rPr>
              <a:t>	“We are all called to be great saints”</a:t>
            </a:r>
          </a:p>
          <a:p>
            <a:pPr marL="1549908" lvl="8" indent="0">
              <a:lnSpc>
                <a:spcPct val="107000"/>
              </a:lnSpc>
              <a:spcBef>
                <a:spcPts val="0"/>
              </a:spcBef>
              <a:spcAft>
                <a:spcPts val="800"/>
              </a:spcAft>
              <a:buNone/>
            </a:pPr>
            <a:r>
              <a:rPr lang="en-US" sz="2800" dirty="0">
                <a:solidFill>
                  <a:srgbClr val="333333"/>
                </a:solidFill>
                <a:latin typeface="Andalus" panose="02020603050405020304" pitchFamily="18" charset="-78"/>
                <a:ea typeface="Times New Roman" panose="02020603050405020304" pitchFamily="18" charset="0"/>
                <a:cs typeface="Andalus" panose="02020603050405020304" pitchFamily="18" charset="-78"/>
              </a:rPr>
              <a:t>				</a:t>
            </a:r>
            <a:r>
              <a:rPr lang="en-US" sz="2800" b="1" dirty="0">
                <a:solidFill>
                  <a:srgbClr val="333333"/>
                </a:solidFill>
                <a:latin typeface="Andalus" panose="02020603050405020304" pitchFamily="18" charset="-78"/>
                <a:ea typeface="Times New Roman" panose="02020603050405020304" pitchFamily="18" charset="0"/>
                <a:cs typeface="Andalus" panose="02020603050405020304" pitchFamily="18" charset="-78"/>
              </a:rPr>
              <a:t>-Mother Angelica</a:t>
            </a:r>
          </a:p>
        </p:txBody>
      </p:sp>
    </p:spTree>
    <p:extLst>
      <p:ext uri="{BB962C8B-B14F-4D97-AF65-F5344CB8AC3E}">
        <p14:creationId xmlns:p14="http://schemas.microsoft.com/office/powerpoint/2010/main" val="277398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latin typeface="Andalus" panose="02020603050405020304" pitchFamily="18" charset="-78"/>
                <a:cs typeface="Andalus" panose="02020603050405020304" pitchFamily="18" charset="-78"/>
              </a:rPr>
              <a:t>Catholic</a:t>
            </a:r>
          </a:p>
        </p:txBody>
      </p:sp>
      <p:sp>
        <p:nvSpPr>
          <p:cNvPr id="3" name="Content Placeholder 2"/>
          <p:cNvSpPr>
            <a:spLocks noGrp="1"/>
          </p:cNvSpPr>
          <p:nvPr>
            <p:ph idx="1"/>
          </p:nvPr>
        </p:nvSpPr>
        <p:spPr>
          <a:xfrm>
            <a:off x="1391320" y="2302387"/>
            <a:ext cx="9036423" cy="3508977"/>
          </a:xfrm>
        </p:spPr>
        <p:txBody>
          <a:bodyPr>
            <a:noAutofit/>
          </a:bodyPr>
          <a:lstStyle/>
          <a:p>
            <a:r>
              <a:rPr lang="en-US" dirty="0">
                <a:latin typeface="Andalus" panose="02020603050405020304" pitchFamily="18" charset="-78"/>
                <a:cs typeface="Andalus" panose="02020603050405020304" pitchFamily="18" charset="-78"/>
              </a:rPr>
              <a:t>Greek for universal</a:t>
            </a:r>
          </a:p>
          <a:p>
            <a:r>
              <a:rPr lang="en-US" dirty="0">
                <a:latin typeface="Andalus" panose="02020603050405020304" pitchFamily="18" charset="-78"/>
                <a:cs typeface="Andalus" panose="02020603050405020304" pitchFamily="18" charset="-78"/>
              </a:rPr>
              <a:t>Mission of the Church: Spread the Good News</a:t>
            </a:r>
          </a:p>
          <a:p>
            <a:pPr lvl="1">
              <a:buFontTx/>
              <a:buChar char="-"/>
            </a:pPr>
            <a:r>
              <a:rPr lang="en-US" i="1" dirty="0"/>
              <a:t>“Go therefore and make disciples of all the nations, baptizing them in the name of the Father and the Son and the Holy Spirit, teaching them to observe all that I commanded you; and lo, I am with you always, even to the end of the age.”</a:t>
            </a:r>
          </a:p>
          <a:p>
            <a:pPr marL="365760" lvl="1" indent="0">
              <a:buNone/>
            </a:pPr>
            <a:r>
              <a:rPr lang="en-US" b="1" dirty="0">
                <a:latin typeface="Andalus" panose="02020603050405020304" pitchFamily="18" charset="-78"/>
                <a:cs typeface="Andalus" panose="02020603050405020304" pitchFamily="18" charset="-78"/>
              </a:rPr>
              <a:t>						Matthew 28:19-20</a:t>
            </a:r>
          </a:p>
          <a:p>
            <a:pPr marL="68580" indent="0">
              <a:buNone/>
            </a:pPr>
            <a:endParaRPr lang="en-US" dirty="0">
              <a:latin typeface="Andalus" panose="02020603050405020304" pitchFamily="18" charset="-78"/>
              <a:cs typeface="Andalus" panose="02020603050405020304" pitchFamily="18" charset="-78"/>
            </a:endParaRPr>
          </a:p>
          <a:p>
            <a:pPr marL="0" marR="0">
              <a:lnSpc>
                <a:spcPct val="107000"/>
              </a:lnSpc>
              <a:spcBef>
                <a:spcPts val="0"/>
              </a:spcBef>
              <a:spcAft>
                <a:spcPts val="800"/>
              </a:spcAft>
            </a:pPr>
            <a:endParaRPr lang="en-US" dirty="0">
              <a:solidFill>
                <a:srgbClr val="333333"/>
              </a:solidFill>
              <a:latin typeface="Andalus" panose="02020603050405020304" pitchFamily="18" charset="-78"/>
              <a:ea typeface="Times New Roman" panose="02020603050405020304" pitchFamily="18" charset="0"/>
              <a:cs typeface="Andalus" panose="02020603050405020304" pitchFamily="18" charset="-78"/>
            </a:endParaRPr>
          </a:p>
        </p:txBody>
      </p:sp>
    </p:spTree>
    <p:extLst>
      <p:ext uri="{BB962C8B-B14F-4D97-AF65-F5344CB8AC3E}">
        <p14:creationId xmlns:p14="http://schemas.microsoft.com/office/powerpoint/2010/main" val="361078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latin typeface="Andalus" panose="02020603050405020304" pitchFamily="18" charset="-78"/>
                <a:cs typeface="Andalus" panose="02020603050405020304" pitchFamily="18" charset="-78"/>
              </a:rPr>
              <a:t>JESUS AS JUDGE</a:t>
            </a:r>
          </a:p>
        </p:txBody>
      </p:sp>
      <p:sp>
        <p:nvSpPr>
          <p:cNvPr id="3" name="Content Placeholder 2"/>
          <p:cNvSpPr>
            <a:spLocks noGrp="1"/>
          </p:cNvSpPr>
          <p:nvPr>
            <p:ph idx="1"/>
          </p:nvPr>
        </p:nvSpPr>
        <p:spPr/>
        <p:txBody>
          <a:bodyPr/>
          <a:lstStyle/>
          <a:p>
            <a:pPr marL="68580" indent="0">
              <a:buNone/>
            </a:pPr>
            <a:r>
              <a:rPr lang="en-US" sz="3200" dirty="0">
                <a:latin typeface="Andalus" panose="02020603050405020304" pitchFamily="18" charset="-78"/>
                <a:cs typeface="Andalus" panose="02020603050405020304" pitchFamily="18" charset="-78"/>
              </a:rPr>
              <a:t>2 Judgments:</a:t>
            </a:r>
          </a:p>
          <a:p>
            <a:pPr lvl="1"/>
            <a:r>
              <a:rPr lang="en-US" sz="2400" dirty="0">
                <a:latin typeface="Andalus" panose="02020603050405020304" pitchFamily="18" charset="-78"/>
                <a:cs typeface="Andalus" panose="02020603050405020304" pitchFamily="18" charset="-78"/>
              </a:rPr>
              <a:t>Particular Judgment</a:t>
            </a:r>
          </a:p>
          <a:p>
            <a:pPr lvl="1"/>
            <a:r>
              <a:rPr lang="en-US" sz="2400" dirty="0">
                <a:latin typeface="Andalus" panose="02020603050405020304" pitchFamily="18" charset="-78"/>
                <a:cs typeface="Andalus" panose="02020603050405020304" pitchFamily="18" charset="-78"/>
              </a:rPr>
              <a:t>General Judgement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9534" y="2323652"/>
            <a:ext cx="5074508" cy="3805881"/>
          </a:xfrm>
          <a:prstGeom prst="rect">
            <a:avLst/>
          </a:prstGeom>
          <a:ln w="19050">
            <a:solidFill>
              <a:schemeClr val="tx1"/>
            </a:solidFill>
          </a:ln>
        </p:spPr>
      </p:pic>
    </p:spTree>
    <p:extLst>
      <p:ext uri="{BB962C8B-B14F-4D97-AF65-F5344CB8AC3E}">
        <p14:creationId xmlns:p14="http://schemas.microsoft.com/office/powerpoint/2010/main" val="37056813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latin typeface="Andalus" panose="02020603050405020304" pitchFamily="18" charset="-78"/>
                <a:cs typeface="Andalus" panose="02020603050405020304" pitchFamily="18" charset="-78"/>
              </a:rPr>
              <a:t>Apostolic</a:t>
            </a:r>
          </a:p>
        </p:txBody>
      </p:sp>
      <p:sp>
        <p:nvSpPr>
          <p:cNvPr id="3" name="Content Placeholder 2"/>
          <p:cNvSpPr>
            <a:spLocks noGrp="1"/>
          </p:cNvSpPr>
          <p:nvPr>
            <p:ph idx="1"/>
          </p:nvPr>
        </p:nvSpPr>
        <p:spPr>
          <a:xfrm>
            <a:off x="1391320" y="2302387"/>
            <a:ext cx="9036423" cy="3508977"/>
          </a:xfrm>
        </p:spPr>
        <p:txBody>
          <a:bodyPr>
            <a:noAutofit/>
          </a:bodyPr>
          <a:lstStyle/>
          <a:p>
            <a:r>
              <a:rPr lang="en-US" sz="2800" dirty="0">
                <a:latin typeface="Andalus" panose="02020603050405020304" pitchFamily="18" charset="-78"/>
                <a:cs typeface="Andalus" panose="02020603050405020304" pitchFamily="18" charset="-78"/>
              </a:rPr>
              <a:t>Christ gave authority to His Apostles and the responsibility to continue His work.</a:t>
            </a:r>
          </a:p>
          <a:p>
            <a:r>
              <a:rPr lang="en-US" sz="2800" dirty="0">
                <a:latin typeface="Andalus" panose="02020603050405020304" pitchFamily="18" charset="-78"/>
                <a:cs typeface="Andalus" panose="02020603050405020304" pitchFamily="18" charset="-78"/>
              </a:rPr>
              <a:t>Sent forth to spread the Good News</a:t>
            </a:r>
          </a:p>
          <a:p>
            <a:pPr marL="68580" indent="0">
              <a:buNone/>
            </a:pPr>
            <a:endParaRPr lang="en-US" sz="2800" dirty="0">
              <a:latin typeface="Andalus" panose="02020603050405020304" pitchFamily="18" charset="-78"/>
              <a:cs typeface="Andalus" panose="02020603050405020304" pitchFamily="18" charset="-78"/>
            </a:endParaRPr>
          </a:p>
          <a:p>
            <a:endParaRPr lang="en-US" dirty="0">
              <a:latin typeface="Andalus" panose="02020603050405020304" pitchFamily="18" charset="-78"/>
              <a:cs typeface="Andalus" panose="02020603050405020304" pitchFamily="18" charset="-78"/>
            </a:endParaRPr>
          </a:p>
          <a:p>
            <a:pPr marL="68580" indent="0">
              <a:buNone/>
            </a:pPr>
            <a:endParaRPr lang="en-US" dirty="0">
              <a:latin typeface="Andalus" panose="02020603050405020304" pitchFamily="18" charset="-78"/>
              <a:cs typeface="Andalus" panose="02020603050405020304" pitchFamily="18" charset="-78"/>
            </a:endParaRPr>
          </a:p>
          <a:p>
            <a:pPr marL="0" marR="0">
              <a:lnSpc>
                <a:spcPct val="107000"/>
              </a:lnSpc>
              <a:spcBef>
                <a:spcPts val="0"/>
              </a:spcBef>
              <a:spcAft>
                <a:spcPts val="800"/>
              </a:spcAft>
            </a:pPr>
            <a:endParaRPr lang="en-US" dirty="0">
              <a:solidFill>
                <a:srgbClr val="333333"/>
              </a:solidFill>
              <a:latin typeface="Andalus" panose="02020603050405020304" pitchFamily="18" charset="-78"/>
              <a:ea typeface="Times New Roman" panose="02020603050405020304" pitchFamily="18" charset="0"/>
              <a:cs typeface="Andalus" panose="02020603050405020304" pitchFamily="18"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6035" y="3880884"/>
            <a:ext cx="1345006" cy="2519917"/>
          </a:xfrm>
          <a:prstGeom prst="rect">
            <a:avLst/>
          </a:prstGeom>
          <a:ln w="15875">
            <a:solidFill>
              <a:schemeClr val="tx1"/>
            </a:solidFill>
          </a:ln>
        </p:spPr>
      </p:pic>
    </p:spTree>
    <p:extLst>
      <p:ext uri="{BB962C8B-B14F-4D97-AF65-F5344CB8AC3E}">
        <p14:creationId xmlns:p14="http://schemas.microsoft.com/office/powerpoint/2010/main" val="220309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a:latin typeface="Andalus" panose="02020603050405020304" pitchFamily="18" charset="-78"/>
                <a:cs typeface="Andalus" panose="02020603050405020304" pitchFamily="18" charset="-78"/>
              </a:rPr>
              <a:t>Bishop Barron Podcast: 4 Marks of the Church</a:t>
            </a:r>
          </a:p>
        </p:txBody>
      </p:sp>
      <p:sp>
        <p:nvSpPr>
          <p:cNvPr id="3" name="Content Placeholder 2"/>
          <p:cNvSpPr>
            <a:spLocks noGrp="1"/>
          </p:cNvSpPr>
          <p:nvPr>
            <p:ph idx="1"/>
          </p:nvPr>
        </p:nvSpPr>
        <p:spPr>
          <a:xfrm>
            <a:off x="1391320" y="2302387"/>
            <a:ext cx="9036423" cy="3508977"/>
          </a:xfrm>
        </p:spPr>
        <p:txBody>
          <a:bodyPr>
            <a:noAutofit/>
          </a:bodyPr>
          <a:lstStyle/>
          <a:p>
            <a:pPr marL="68580" indent="0" algn="ctr">
              <a:buNone/>
            </a:pPr>
            <a:endParaRPr lang="en-US" sz="2800" b="1" dirty="0">
              <a:hlinkClick r:id="rId2"/>
            </a:endParaRPr>
          </a:p>
          <a:p>
            <a:pPr marL="68580" indent="0" algn="ctr">
              <a:buNone/>
            </a:pPr>
            <a:r>
              <a:rPr lang="en-US" sz="2800" b="1" dirty="0">
                <a:hlinkClick r:id="rId2"/>
              </a:rPr>
              <a:t>https://www.wordonfire.org/resources/homily/one-holy-catholic-and-apostolic/792/</a:t>
            </a:r>
            <a:endParaRPr lang="en-US" sz="2800" b="1" dirty="0">
              <a:latin typeface="Andalus" panose="02020603050405020304" pitchFamily="18" charset="-78"/>
              <a:cs typeface="Andalus" panose="02020603050405020304" pitchFamily="18" charset="-78"/>
            </a:endParaRPr>
          </a:p>
          <a:p>
            <a:endParaRPr lang="en-US" dirty="0">
              <a:latin typeface="Andalus" panose="02020603050405020304" pitchFamily="18" charset="-78"/>
              <a:cs typeface="Andalus" panose="02020603050405020304" pitchFamily="18" charset="-78"/>
            </a:endParaRPr>
          </a:p>
          <a:p>
            <a:pPr marL="68580" indent="0">
              <a:buNone/>
            </a:pPr>
            <a:endParaRPr lang="en-US" dirty="0">
              <a:latin typeface="Andalus" panose="02020603050405020304" pitchFamily="18" charset="-78"/>
              <a:cs typeface="Andalus" panose="02020603050405020304" pitchFamily="18" charset="-78"/>
            </a:endParaRPr>
          </a:p>
          <a:p>
            <a:pPr marL="0" marR="0">
              <a:lnSpc>
                <a:spcPct val="107000"/>
              </a:lnSpc>
              <a:spcBef>
                <a:spcPts val="0"/>
              </a:spcBef>
              <a:spcAft>
                <a:spcPts val="800"/>
              </a:spcAft>
            </a:pPr>
            <a:endParaRPr lang="en-US" dirty="0">
              <a:solidFill>
                <a:srgbClr val="333333"/>
              </a:solidFill>
              <a:latin typeface="Andalus" panose="02020603050405020304" pitchFamily="18" charset="-78"/>
              <a:ea typeface="Times New Roman" panose="02020603050405020304" pitchFamily="18" charset="0"/>
              <a:cs typeface="Andalus" panose="02020603050405020304" pitchFamily="18" charset="-78"/>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6035" y="3880884"/>
            <a:ext cx="1345006" cy="2519917"/>
          </a:xfrm>
          <a:prstGeom prst="rect">
            <a:avLst/>
          </a:prstGeom>
          <a:ln w="15875">
            <a:solidFill>
              <a:schemeClr val="tx1"/>
            </a:solidFill>
          </a:ln>
        </p:spPr>
      </p:pic>
    </p:spTree>
    <p:extLst>
      <p:ext uri="{BB962C8B-B14F-4D97-AF65-F5344CB8AC3E}">
        <p14:creationId xmlns:p14="http://schemas.microsoft.com/office/powerpoint/2010/main" val="14462948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latin typeface="Andalus" panose="02020603050405020304" pitchFamily="18" charset="-78"/>
                <a:cs typeface="Andalus" panose="02020603050405020304" pitchFamily="18" charset="-78"/>
              </a:rPr>
              <a:t>The Communion of Saints</a:t>
            </a: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00393" y="2170664"/>
            <a:ext cx="3984658" cy="4081304"/>
          </a:xfrm>
          <a:prstGeom prst="rect">
            <a:avLst/>
          </a:prstGeom>
          <a:ln w="15875">
            <a:solidFill>
              <a:schemeClr val="accent1">
                <a:lumMod val="50000"/>
              </a:schemeClr>
            </a:solidFill>
          </a:ln>
        </p:spPr>
      </p:pic>
    </p:spTree>
    <p:extLst>
      <p:ext uri="{BB962C8B-B14F-4D97-AF65-F5344CB8AC3E}">
        <p14:creationId xmlns:p14="http://schemas.microsoft.com/office/powerpoint/2010/main" val="17775978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latin typeface="Andalus" panose="02020603050405020304" pitchFamily="18" charset="-78"/>
                <a:cs typeface="Andalus" panose="02020603050405020304" pitchFamily="18" charset="-78"/>
              </a:rPr>
              <a:t>The Communion of Saints</a:t>
            </a:r>
          </a:p>
        </p:txBody>
      </p:sp>
      <p:sp>
        <p:nvSpPr>
          <p:cNvPr id="3" name="Content Placeholder 2"/>
          <p:cNvSpPr>
            <a:spLocks noGrp="1"/>
          </p:cNvSpPr>
          <p:nvPr>
            <p:ph idx="1"/>
          </p:nvPr>
        </p:nvSpPr>
        <p:spPr>
          <a:xfrm>
            <a:off x="1391320" y="2302387"/>
            <a:ext cx="9036423" cy="3508977"/>
          </a:xfrm>
        </p:spPr>
        <p:txBody>
          <a:bodyPr>
            <a:noAutofit/>
          </a:bodyPr>
          <a:lstStyle/>
          <a:p>
            <a:r>
              <a:rPr lang="en-US" dirty="0">
                <a:solidFill>
                  <a:srgbClr val="333333"/>
                </a:solidFill>
                <a:latin typeface="Andalus" panose="02020603050405020304" pitchFamily="18" charset="-78"/>
                <a:ea typeface="Times New Roman" panose="02020603050405020304" pitchFamily="18" charset="0"/>
                <a:cs typeface="Andalus" panose="02020603050405020304" pitchFamily="18" charset="-78"/>
              </a:rPr>
              <a:t>Church is Human and Divine</a:t>
            </a:r>
          </a:p>
          <a:p>
            <a:r>
              <a:rPr lang="en-US" dirty="0">
                <a:solidFill>
                  <a:srgbClr val="333333"/>
                </a:solidFill>
                <a:latin typeface="Andalus" panose="02020603050405020304" pitchFamily="18" charset="-78"/>
                <a:ea typeface="Times New Roman" panose="02020603050405020304" pitchFamily="18" charset="0"/>
                <a:cs typeface="Andalus" panose="02020603050405020304" pitchFamily="18" charset="-78"/>
              </a:rPr>
              <a:t>All members in the Church share in the Holy Faith</a:t>
            </a:r>
          </a:p>
          <a:p>
            <a:r>
              <a:rPr lang="en-US" dirty="0">
                <a:solidFill>
                  <a:srgbClr val="333333"/>
                </a:solidFill>
                <a:latin typeface="Andalus" panose="02020603050405020304" pitchFamily="18" charset="-78"/>
                <a:ea typeface="Times New Roman" panose="02020603050405020304" pitchFamily="18" charset="0"/>
                <a:cs typeface="Andalus" panose="02020603050405020304" pitchFamily="18" charset="-78"/>
              </a:rPr>
              <a:t>Exists in 3 states (CCC 954)</a:t>
            </a:r>
          </a:p>
          <a:p>
            <a:pPr lvl="1">
              <a:buFontTx/>
              <a:buChar char="-"/>
            </a:pPr>
            <a:r>
              <a:rPr lang="en-US" sz="2400" dirty="0">
                <a:solidFill>
                  <a:srgbClr val="333333"/>
                </a:solidFill>
                <a:latin typeface="Andalus" panose="02020603050405020304" pitchFamily="18" charset="-78"/>
                <a:ea typeface="Times New Roman" panose="02020603050405020304" pitchFamily="18" charset="0"/>
                <a:cs typeface="Andalus" panose="02020603050405020304" pitchFamily="18" charset="-78"/>
              </a:rPr>
              <a:t>Church Triumphant</a:t>
            </a:r>
          </a:p>
          <a:p>
            <a:pPr lvl="1">
              <a:buFontTx/>
              <a:buChar char="-"/>
            </a:pPr>
            <a:r>
              <a:rPr lang="en-US" sz="2400" dirty="0">
                <a:solidFill>
                  <a:srgbClr val="333333"/>
                </a:solidFill>
                <a:latin typeface="Andalus" panose="02020603050405020304" pitchFamily="18" charset="-78"/>
                <a:ea typeface="Times New Roman" panose="02020603050405020304" pitchFamily="18" charset="0"/>
                <a:cs typeface="Andalus" panose="02020603050405020304" pitchFamily="18" charset="-78"/>
              </a:rPr>
              <a:t>The Church Penitent (Church Suffering) </a:t>
            </a:r>
          </a:p>
          <a:p>
            <a:pPr marL="365760" lvl="1" indent="0">
              <a:buNone/>
            </a:pPr>
            <a:r>
              <a:rPr lang="en-US" sz="2400" dirty="0">
                <a:solidFill>
                  <a:srgbClr val="333333"/>
                </a:solidFill>
                <a:latin typeface="Andalus" panose="02020603050405020304" pitchFamily="18" charset="-78"/>
                <a:ea typeface="Times New Roman" panose="02020603050405020304" pitchFamily="18" charset="0"/>
                <a:cs typeface="Andalus" panose="02020603050405020304" pitchFamily="18" charset="-78"/>
              </a:rPr>
              <a:t>		</a:t>
            </a:r>
            <a:r>
              <a:rPr lang="en-US" dirty="0">
                <a:solidFill>
                  <a:srgbClr val="333333"/>
                </a:solidFill>
                <a:latin typeface="Andalus" panose="02020603050405020304" pitchFamily="18" charset="-78"/>
                <a:ea typeface="Times New Roman" panose="02020603050405020304" pitchFamily="18" charset="0"/>
                <a:cs typeface="Andalus" panose="02020603050405020304" pitchFamily="18" charset="-78"/>
              </a:rPr>
              <a:t>All Souls’ Day (November 2nd)</a:t>
            </a:r>
          </a:p>
          <a:p>
            <a:pPr lvl="1">
              <a:buFontTx/>
              <a:buChar char="-"/>
            </a:pPr>
            <a:r>
              <a:rPr lang="en-US" sz="2400" dirty="0">
                <a:solidFill>
                  <a:srgbClr val="333333"/>
                </a:solidFill>
                <a:latin typeface="Andalus" panose="02020603050405020304" pitchFamily="18" charset="-78"/>
                <a:ea typeface="Times New Roman" panose="02020603050405020304" pitchFamily="18" charset="0"/>
                <a:cs typeface="Andalus" panose="02020603050405020304" pitchFamily="18" charset="-78"/>
              </a:rPr>
              <a:t>Church Militant (Pilgrim Church on Earth)</a:t>
            </a:r>
          </a:p>
        </p:txBody>
      </p:sp>
    </p:spTree>
    <p:extLst>
      <p:ext uri="{BB962C8B-B14F-4D97-AF65-F5344CB8AC3E}">
        <p14:creationId xmlns:p14="http://schemas.microsoft.com/office/powerpoint/2010/main" val="355270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chemeClr val="tx1"/>
                </a:solidFill>
                <a:latin typeface="Andalus" panose="02020603050405020304" pitchFamily="18" charset="-78"/>
                <a:cs typeface="Andalus" panose="02020603050405020304" pitchFamily="18" charset="-78"/>
              </a:rPr>
              <a:t>Church Militant</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731110" y="2170664"/>
            <a:ext cx="6686743" cy="3801213"/>
          </a:xfrm>
          <a:prstGeom prst="rect">
            <a:avLst/>
          </a:prstGeom>
          <a:ln w="15875">
            <a:solidFill>
              <a:schemeClr val="accent1">
                <a:lumMod val="50000"/>
              </a:schemeClr>
            </a:solidFill>
          </a:ln>
        </p:spPr>
      </p:pic>
    </p:spTree>
    <p:extLst>
      <p:ext uri="{BB962C8B-B14F-4D97-AF65-F5344CB8AC3E}">
        <p14:creationId xmlns:p14="http://schemas.microsoft.com/office/powerpoint/2010/main" val="11165019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latin typeface="Andalus" panose="02020603050405020304" pitchFamily="18" charset="-78"/>
                <a:cs typeface="Andalus" panose="02020603050405020304" pitchFamily="18" charset="-78"/>
              </a:rPr>
              <a:t>Particular Judgment</a:t>
            </a:r>
          </a:p>
        </p:txBody>
      </p:sp>
      <p:sp>
        <p:nvSpPr>
          <p:cNvPr id="3" name="Content Placeholder 2"/>
          <p:cNvSpPr>
            <a:spLocks noGrp="1"/>
          </p:cNvSpPr>
          <p:nvPr>
            <p:ph idx="1"/>
          </p:nvPr>
        </p:nvSpPr>
        <p:spPr/>
        <p:txBody>
          <a:bodyPr/>
          <a:lstStyle/>
          <a:p>
            <a:r>
              <a:rPr lang="en-US" sz="2800" dirty="0">
                <a:latin typeface="Andalus" panose="02020603050405020304" pitchFamily="18" charset="-78"/>
                <a:cs typeface="Andalus" panose="02020603050405020304" pitchFamily="18" charset="-78"/>
              </a:rPr>
              <a:t>Occurs at moment of your death, when your immortal soul separates from your body</a:t>
            </a:r>
          </a:p>
          <a:p>
            <a:endParaRPr lang="en-US" sz="2800" dirty="0">
              <a:latin typeface="Andalus" panose="02020603050405020304" pitchFamily="18" charset="-78"/>
              <a:cs typeface="Andalus" panose="02020603050405020304" pitchFamily="18" charset="-78"/>
            </a:endParaRPr>
          </a:p>
          <a:p>
            <a:r>
              <a:rPr lang="en-US" sz="2800" dirty="0">
                <a:latin typeface="Andalus" panose="02020603050405020304" pitchFamily="18" charset="-78"/>
                <a:cs typeface="Andalus" panose="02020603050405020304" pitchFamily="18" charset="-78"/>
              </a:rPr>
              <a:t>You will immediately appear in presence of God </a:t>
            </a:r>
          </a:p>
          <a:p>
            <a:endParaRPr lang="en-US" sz="2800" dirty="0">
              <a:latin typeface="Andalus" panose="02020603050405020304" pitchFamily="18" charset="-78"/>
              <a:cs typeface="Andalus" panose="02020603050405020304" pitchFamily="18" charset="-78"/>
            </a:endParaRPr>
          </a:p>
          <a:p>
            <a:r>
              <a:rPr lang="en-US" sz="2800" dirty="0">
                <a:latin typeface="Andalus" panose="02020603050405020304" pitchFamily="18" charset="-78"/>
                <a:cs typeface="Andalus" panose="02020603050405020304" pitchFamily="18" charset="-78"/>
              </a:rPr>
              <a:t>Asked to give an account of your life: </a:t>
            </a:r>
          </a:p>
          <a:p>
            <a:pPr marL="365760" lvl="1" indent="0">
              <a:buNone/>
            </a:pPr>
            <a:r>
              <a:rPr lang="en-US" sz="2400" dirty="0">
                <a:latin typeface="Andalus" panose="02020603050405020304" pitchFamily="18" charset="-78"/>
                <a:cs typeface="Andalus" panose="02020603050405020304" pitchFamily="18" charset="-78"/>
              </a:rPr>
              <a:t>- All your thoughts, words, and actions</a:t>
            </a:r>
          </a:p>
          <a:p>
            <a:pPr marL="365760" lvl="1" indent="0">
              <a:buNone/>
            </a:pPr>
            <a:endParaRPr lang="en-US" sz="2400" dirty="0">
              <a:latin typeface="Andalus" panose="02020603050405020304" pitchFamily="18" charset="-78"/>
              <a:cs typeface="Andalus" panose="02020603050405020304" pitchFamily="18" charset="-78"/>
            </a:endParaRPr>
          </a:p>
          <a:p>
            <a:endParaRPr lang="en-US" dirty="0">
              <a:latin typeface="Andalus" panose="02020603050405020304" pitchFamily="18" charset="-78"/>
              <a:cs typeface="Andalus" panose="02020603050405020304" pitchFamily="18"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5481" y="4291914"/>
            <a:ext cx="2538031" cy="1903523"/>
          </a:xfrm>
          <a:prstGeom prst="rect">
            <a:avLst/>
          </a:prstGeom>
          <a:ln w="19050">
            <a:solidFill>
              <a:schemeClr val="tx1"/>
            </a:solidFill>
          </a:ln>
        </p:spPr>
      </p:pic>
    </p:spTree>
    <p:extLst>
      <p:ext uri="{BB962C8B-B14F-4D97-AF65-F5344CB8AC3E}">
        <p14:creationId xmlns:p14="http://schemas.microsoft.com/office/powerpoint/2010/main" val="165453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latin typeface="Andalus" panose="02020603050405020304" pitchFamily="18" charset="-78"/>
                <a:cs typeface="Andalus" panose="02020603050405020304" pitchFamily="18" charset="-78"/>
              </a:rPr>
              <a:t>General Judgment</a:t>
            </a:r>
          </a:p>
        </p:txBody>
      </p:sp>
      <p:sp>
        <p:nvSpPr>
          <p:cNvPr id="3" name="Content Placeholder 2"/>
          <p:cNvSpPr>
            <a:spLocks noGrp="1"/>
          </p:cNvSpPr>
          <p:nvPr>
            <p:ph idx="1"/>
          </p:nvPr>
        </p:nvSpPr>
        <p:spPr/>
        <p:txBody>
          <a:bodyPr>
            <a:normAutofit/>
          </a:bodyPr>
          <a:lstStyle/>
          <a:p>
            <a:pPr marL="68580" indent="0" algn="ctr">
              <a:buNone/>
            </a:pPr>
            <a:r>
              <a:rPr lang="en-US" dirty="0">
                <a:latin typeface="Andalus" panose="02020603050405020304" pitchFamily="18" charset="-78"/>
                <a:cs typeface="Andalus" panose="02020603050405020304" pitchFamily="18" charset="-78"/>
              </a:rPr>
              <a:t>Standing before the just judge and in the presence of a congregated world to receive final judgement.</a:t>
            </a:r>
          </a:p>
          <a:p>
            <a:pPr marL="365760" lvl="1" indent="0">
              <a:buNone/>
            </a:pPr>
            <a:r>
              <a:rPr lang="en-US" sz="2400" dirty="0">
                <a:latin typeface="Andalus" panose="02020603050405020304" pitchFamily="18" charset="-78"/>
                <a:cs typeface="Andalus" panose="02020603050405020304" pitchFamily="18" charset="-78"/>
              </a:rPr>
              <a:t>	- Heaven: Reward of the Just </a:t>
            </a:r>
          </a:p>
          <a:p>
            <a:pPr marL="365760" lvl="1" indent="0">
              <a:buNone/>
            </a:pPr>
            <a:r>
              <a:rPr lang="en-US" sz="2400" dirty="0">
                <a:latin typeface="Andalus" panose="02020603050405020304" pitchFamily="18" charset="-78"/>
                <a:cs typeface="Andalus" panose="02020603050405020304" pitchFamily="18" charset="-78"/>
              </a:rPr>
              <a:t>		</a:t>
            </a:r>
            <a:r>
              <a:rPr lang="en-US" sz="1600" i="1" dirty="0">
                <a:latin typeface="Andalus" panose="02020603050405020304" pitchFamily="18" charset="-78"/>
                <a:cs typeface="Andalus" panose="02020603050405020304" pitchFamily="18" charset="-78"/>
              </a:rPr>
              <a:t>Council of Florence (1439)</a:t>
            </a:r>
          </a:p>
          <a:p>
            <a:pPr marL="365760" lvl="1" indent="0">
              <a:buNone/>
            </a:pPr>
            <a:r>
              <a:rPr lang="en-US" sz="2400" dirty="0">
                <a:latin typeface="Andalus" panose="02020603050405020304" pitchFamily="18" charset="-78"/>
                <a:cs typeface="Andalus" panose="02020603050405020304" pitchFamily="18" charset="-78"/>
              </a:rPr>
              <a:t>	- Hell: Punishment of the wicked</a:t>
            </a:r>
          </a:p>
          <a:p>
            <a:pPr marL="365760" lvl="1" indent="0">
              <a:buNone/>
            </a:pPr>
            <a:endParaRPr lang="en-US" sz="2400" dirty="0">
              <a:latin typeface="Andalus" panose="02020603050405020304" pitchFamily="18" charset="-78"/>
              <a:cs typeface="Andalus" panose="02020603050405020304" pitchFamily="18" charset="-78"/>
            </a:endParaRPr>
          </a:p>
          <a:p>
            <a:pPr marL="365760" lvl="1" indent="0">
              <a:buNone/>
            </a:pPr>
            <a:r>
              <a:rPr lang="en-US" sz="3200" b="1" dirty="0">
                <a:latin typeface="Andalus" panose="02020603050405020304" pitchFamily="18" charset="-78"/>
                <a:cs typeface="Andalus" panose="02020603050405020304" pitchFamily="18" charset="-78"/>
              </a:rPr>
              <a:t>             The Four Last Things</a:t>
            </a:r>
          </a:p>
          <a:p>
            <a:pPr marL="365760" lvl="1" indent="0">
              <a:buNone/>
            </a:pPr>
            <a:endParaRPr lang="en-US" sz="2400" dirty="0">
              <a:latin typeface="Andalus" panose="02020603050405020304" pitchFamily="18" charset="-78"/>
              <a:cs typeface="Andalus" panose="02020603050405020304" pitchFamily="18" charset="-78"/>
            </a:endParaRPr>
          </a:p>
          <a:p>
            <a:endParaRPr lang="en-US" sz="2800" dirty="0">
              <a:latin typeface="Andalus" panose="02020603050405020304" pitchFamily="18" charset="-78"/>
              <a:cs typeface="Andalus" panose="02020603050405020304" pitchFamily="18" charset="-78"/>
            </a:endParaRPr>
          </a:p>
          <a:p>
            <a:endParaRPr lang="en-US" dirty="0">
              <a:latin typeface="Andalus" panose="02020603050405020304" pitchFamily="18" charset="-78"/>
              <a:cs typeface="Andalus" panose="02020603050405020304" pitchFamily="18"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7735" y="3469674"/>
            <a:ext cx="3679910" cy="2800401"/>
          </a:xfrm>
          <a:prstGeom prst="rect">
            <a:avLst/>
          </a:prstGeom>
          <a:ln w="19050">
            <a:solidFill>
              <a:schemeClr val="tx1"/>
            </a:solidFill>
          </a:ln>
        </p:spPr>
      </p:pic>
    </p:spTree>
    <p:extLst>
      <p:ext uri="{BB962C8B-B14F-4D97-AF65-F5344CB8AC3E}">
        <p14:creationId xmlns:p14="http://schemas.microsoft.com/office/powerpoint/2010/main" val="71072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latin typeface="Andalus" panose="02020603050405020304" pitchFamily="18" charset="-78"/>
                <a:cs typeface="Andalus" panose="02020603050405020304" pitchFamily="18" charset="-78"/>
              </a:rPr>
              <a:t>Council of Florence</a:t>
            </a:r>
          </a:p>
        </p:txBody>
      </p:sp>
      <p:sp>
        <p:nvSpPr>
          <p:cNvPr id="3" name="Content Placeholder 2"/>
          <p:cNvSpPr>
            <a:spLocks noGrp="1"/>
          </p:cNvSpPr>
          <p:nvPr>
            <p:ph idx="1"/>
          </p:nvPr>
        </p:nvSpPr>
        <p:spPr/>
        <p:txBody>
          <a:bodyPr>
            <a:normAutofit/>
          </a:bodyPr>
          <a:lstStyle/>
          <a:p>
            <a:pPr marL="68580" indent="0" algn="ctr">
              <a:buNone/>
            </a:pPr>
            <a:r>
              <a:rPr lang="en-US" sz="2800" i="1" dirty="0">
                <a:latin typeface="Andalus" panose="02020603050405020304" pitchFamily="18" charset="-78"/>
                <a:cs typeface="Andalus" panose="02020603050405020304" pitchFamily="18" charset="-78"/>
              </a:rPr>
              <a:t>The souls of the perfectly just will “clearly behold the Triune and One God as He is, but corresponding to the difference of their merits, the one more perfectly than the other”.</a:t>
            </a:r>
          </a:p>
          <a:p>
            <a:pPr marL="365760" lvl="1" indent="0">
              <a:buNone/>
            </a:pPr>
            <a:r>
              <a:rPr lang="en-US" sz="2400" dirty="0">
                <a:latin typeface="Andalus" panose="02020603050405020304" pitchFamily="18" charset="-78"/>
                <a:cs typeface="Andalus" panose="02020603050405020304" pitchFamily="18" charset="-78"/>
              </a:rPr>
              <a:t>	</a:t>
            </a:r>
          </a:p>
          <a:p>
            <a:endParaRPr lang="en-US" sz="2800" dirty="0">
              <a:latin typeface="Andalus" panose="02020603050405020304" pitchFamily="18" charset="-78"/>
              <a:cs typeface="Andalus" panose="02020603050405020304" pitchFamily="18" charset="-78"/>
            </a:endParaRPr>
          </a:p>
          <a:p>
            <a:endParaRPr lang="en-US" dirty="0">
              <a:latin typeface="Andalus" panose="02020603050405020304" pitchFamily="18" charset="-78"/>
              <a:cs typeface="Andalus" panose="02020603050405020304"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6419" y="3754316"/>
            <a:ext cx="3581400" cy="2686050"/>
          </a:xfrm>
          <a:prstGeom prst="rect">
            <a:avLst/>
          </a:prstGeom>
          <a:ln w="19050">
            <a:solidFill>
              <a:schemeClr val="accent1"/>
            </a:solidFill>
          </a:ln>
        </p:spPr>
      </p:pic>
    </p:spTree>
    <p:extLst>
      <p:ext uri="{BB962C8B-B14F-4D97-AF65-F5344CB8AC3E}">
        <p14:creationId xmlns:p14="http://schemas.microsoft.com/office/powerpoint/2010/main" val="1789743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68580" indent="0">
              <a:buNone/>
            </a:pPr>
            <a:r>
              <a:rPr lang="en-US" sz="2400" i="1" dirty="0">
                <a:latin typeface="Andalus" panose="02020603050405020304" pitchFamily="18" charset="-78"/>
                <a:cs typeface="Andalus" panose="02020603050405020304" pitchFamily="18" charset="-78"/>
              </a:rPr>
              <a:t>“But when the Son of Man shall come in his majesty, and all the angels with him</a:t>
            </a:r>
            <a:r>
              <a:rPr lang="en-US" i="1" dirty="0">
                <a:latin typeface="Andalus" panose="02020603050405020304" pitchFamily="18" charset="-78"/>
                <a:cs typeface="Andalus" panose="02020603050405020304" pitchFamily="18" charset="-78"/>
              </a:rPr>
              <a:t>, then He will sit on His glorious throne. All the nations will be gathered before Him; and He will separate them from one another, as the shepherd separates the sheep from the goats; and He will put the sheep on His right, and the goats on the left.” </a:t>
            </a:r>
          </a:p>
          <a:p>
            <a:pPr marL="68580" indent="0">
              <a:buNone/>
            </a:pPr>
            <a:r>
              <a:rPr lang="en-US" b="1" i="1" dirty="0">
                <a:latin typeface="Andalus" panose="02020603050405020304" pitchFamily="18" charset="-78"/>
                <a:cs typeface="Andalus" panose="02020603050405020304" pitchFamily="18" charset="-78"/>
              </a:rPr>
              <a:t>					</a:t>
            </a:r>
            <a:r>
              <a:rPr lang="en-US" b="1" dirty="0">
                <a:latin typeface="Andalus" panose="02020603050405020304" pitchFamily="18" charset="-78"/>
                <a:cs typeface="Andalus" panose="02020603050405020304" pitchFamily="18" charset="-78"/>
              </a:rPr>
              <a:t>Matthew 25:31-33</a:t>
            </a:r>
          </a:p>
          <a:p>
            <a:endParaRPr lang="en-US" dirty="0"/>
          </a:p>
          <a:p>
            <a:pPr marL="365760" lvl="1" indent="0">
              <a:buNone/>
            </a:pPr>
            <a:endParaRPr lang="en-US" sz="2400" b="1" dirty="0">
              <a:latin typeface="Andalus" panose="02020603050405020304" pitchFamily="18" charset="-78"/>
              <a:cs typeface="Andalus" panose="02020603050405020304" pitchFamily="18" charset="-78"/>
            </a:endParaRPr>
          </a:p>
          <a:p>
            <a:pPr marL="365760" lvl="1" indent="0">
              <a:buNone/>
            </a:pPr>
            <a:endParaRPr lang="en-US" sz="2400" dirty="0">
              <a:latin typeface="Andalus" panose="02020603050405020304" pitchFamily="18" charset="-78"/>
              <a:cs typeface="Andalus" panose="02020603050405020304" pitchFamily="18" charset="-78"/>
            </a:endParaRPr>
          </a:p>
          <a:p>
            <a:endParaRPr lang="en-US" dirty="0">
              <a:latin typeface="Andalus" panose="02020603050405020304" pitchFamily="18" charset="-78"/>
              <a:cs typeface="Andalus" panose="02020603050405020304" pitchFamily="18" charset="-78"/>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5481" y="4291914"/>
            <a:ext cx="2538031" cy="1903523"/>
          </a:xfrm>
          <a:prstGeom prst="rect">
            <a:avLst/>
          </a:prstGeom>
          <a:ln w="19050">
            <a:solidFill>
              <a:schemeClr val="tx1"/>
            </a:solidFill>
          </a:ln>
        </p:spPr>
      </p:pic>
      <p:sp>
        <p:nvSpPr>
          <p:cNvPr id="5" name="Title 1"/>
          <p:cNvSpPr txBox="1">
            <a:spLocks/>
          </p:cNvSpPr>
          <p:nvPr/>
        </p:nvSpPr>
        <p:spPr>
          <a:xfrm>
            <a:off x="5462443" y="376574"/>
            <a:ext cx="6111504" cy="298628"/>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300" b="1" dirty="0">
                <a:solidFill>
                  <a:schemeClr val="tx1"/>
                </a:solidFill>
                <a:latin typeface="Andalus" panose="02020603050405020304" pitchFamily="18" charset="-78"/>
                <a:cs typeface="Andalus" panose="02020603050405020304" pitchFamily="18" charset="-78"/>
              </a:rPr>
              <a:t>The Last Judgment</a:t>
            </a:r>
          </a:p>
        </p:txBody>
      </p:sp>
    </p:spTree>
    <p:extLst>
      <p:ext uri="{BB962C8B-B14F-4D97-AF65-F5344CB8AC3E}">
        <p14:creationId xmlns:p14="http://schemas.microsoft.com/office/powerpoint/2010/main" val="259516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8415" y="1532820"/>
            <a:ext cx="9036423" cy="3508977"/>
          </a:xfrm>
        </p:spPr>
        <p:txBody>
          <a:bodyPr>
            <a:normAutofit/>
          </a:bodyPr>
          <a:lstStyle/>
          <a:p>
            <a:pPr marL="68580" indent="0">
              <a:buNone/>
            </a:pPr>
            <a:r>
              <a:rPr lang="en-US" i="1" dirty="0">
                <a:latin typeface="Andalus" panose="02020603050405020304" pitchFamily="18" charset="-78"/>
                <a:cs typeface="Andalus" panose="02020603050405020304" pitchFamily="18" charset="-78"/>
              </a:rPr>
              <a:t>“Then the King will say to those on His right, ‘Come, you who are blessed of My Father, inherit the kingdom prepared for you from the foundation of the world.” </a:t>
            </a:r>
          </a:p>
          <a:p>
            <a:pPr marL="68580" indent="0">
              <a:buNone/>
            </a:pPr>
            <a:r>
              <a:rPr lang="en-US" b="1" dirty="0">
                <a:latin typeface="Andalus" panose="02020603050405020304" pitchFamily="18" charset="-78"/>
                <a:cs typeface="Andalus" panose="02020603050405020304" pitchFamily="18" charset="-78"/>
              </a:rPr>
              <a:t>						Matthew 25:34</a:t>
            </a:r>
          </a:p>
          <a:p>
            <a:pPr marL="68580" indent="0">
              <a:buNone/>
            </a:pPr>
            <a:r>
              <a:rPr lang="en-US" i="1" dirty="0">
                <a:latin typeface="Andalus" panose="02020603050405020304" pitchFamily="18" charset="-78"/>
                <a:cs typeface="Andalus" panose="02020603050405020304" pitchFamily="18" charset="-78"/>
              </a:rPr>
              <a:t>“Then He will also say to those on His left, ‘Depart from Me, accursed ones, into the eternal fire which has been prepared for the devil and his angels.”</a:t>
            </a:r>
          </a:p>
          <a:p>
            <a:pPr marL="365760" lvl="1" indent="0">
              <a:buNone/>
            </a:pPr>
            <a:r>
              <a:rPr lang="en-US" sz="2400" b="1" dirty="0">
                <a:latin typeface="Andalus" panose="02020603050405020304" pitchFamily="18" charset="-78"/>
                <a:cs typeface="Andalus" panose="02020603050405020304" pitchFamily="18" charset="-78"/>
              </a:rPr>
              <a:t>						Matthew 25:41</a:t>
            </a:r>
          </a:p>
          <a:p>
            <a:pPr marL="68580" indent="0">
              <a:buNone/>
            </a:pPr>
            <a:endParaRPr lang="en-US" b="1" dirty="0">
              <a:latin typeface="Andalus" panose="02020603050405020304" pitchFamily="18" charset="-78"/>
              <a:cs typeface="Andalus" panose="02020603050405020304" pitchFamily="18" charset="-78"/>
            </a:endParaRPr>
          </a:p>
          <a:p>
            <a:pPr marL="68580" indent="0">
              <a:buNone/>
            </a:pPr>
            <a:endParaRPr lang="en-US" dirty="0"/>
          </a:p>
          <a:p>
            <a:pPr marL="68580" indent="0">
              <a:buNone/>
            </a:pPr>
            <a:endParaRPr lang="en-US" dirty="0"/>
          </a:p>
          <a:p>
            <a:endParaRPr lang="en-US" sz="2400" b="1" dirty="0">
              <a:latin typeface="Andalus" panose="02020603050405020304" pitchFamily="18" charset="-78"/>
              <a:cs typeface="Andalus" panose="02020603050405020304" pitchFamily="18" charset="-78"/>
            </a:endParaRPr>
          </a:p>
          <a:p>
            <a:pPr marL="365760" lvl="1" indent="0">
              <a:buNone/>
            </a:pPr>
            <a:endParaRPr lang="en-US" sz="2400" b="1" dirty="0">
              <a:latin typeface="Andalus" panose="02020603050405020304" pitchFamily="18" charset="-78"/>
              <a:cs typeface="Andalus" panose="02020603050405020304" pitchFamily="18" charset="-78"/>
            </a:endParaRPr>
          </a:p>
          <a:p>
            <a:pPr marL="365760" lvl="1" indent="0">
              <a:buNone/>
            </a:pPr>
            <a:endParaRPr lang="en-US" sz="2400" dirty="0">
              <a:latin typeface="Andalus" panose="02020603050405020304" pitchFamily="18" charset="-78"/>
              <a:cs typeface="Andalus" panose="02020603050405020304" pitchFamily="18" charset="-78"/>
            </a:endParaRPr>
          </a:p>
          <a:p>
            <a:endParaRPr lang="en-US" dirty="0">
              <a:latin typeface="Andalus" panose="02020603050405020304" pitchFamily="18" charset="-78"/>
              <a:cs typeface="Andalus" panose="02020603050405020304" pitchFamily="18" charset="-78"/>
            </a:endParaRPr>
          </a:p>
        </p:txBody>
      </p:sp>
      <p:sp>
        <p:nvSpPr>
          <p:cNvPr id="5" name="Title 1"/>
          <p:cNvSpPr txBox="1">
            <a:spLocks/>
          </p:cNvSpPr>
          <p:nvPr/>
        </p:nvSpPr>
        <p:spPr>
          <a:xfrm>
            <a:off x="5462443" y="376574"/>
            <a:ext cx="6111504" cy="298628"/>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300" b="1" dirty="0">
                <a:solidFill>
                  <a:schemeClr val="tx1"/>
                </a:solidFill>
                <a:latin typeface="Andalus" panose="02020603050405020304" pitchFamily="18" charset="-78"/>
                <a:cs typeface="Andalus" panose="02020603050405020304" pitchFamily="18" charset="-78"/>
              </a:rPr>
              <a:t>The Last Judgment</a:t>
            </a:r>
          </a:p>
        </p:txBody>
      </p:sp>
    </p:spTree>
    <p:extLst>
      <p:ext uri="{BB962C8B-B14F-4D97-AF65-F5344CB8AC3E}">
        <p14:creationId xmlns:p14="http://schemas.microsoft.com/office/powerpoint/2010/main" val="61727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462443" y="376574"/>
            <a:ext cx="6111504" cy="298628"/>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300" b="1" dirty="0">
                <a:solidFill>
                  <a:schemeClr val="tx1"/>
                </a:solidFill>
                <a:latin typeface="Andalus" panose="02020603050405020304" pitchFamily="18" charset="-78"/>
                <a:cs typeface="Andalus" panose="02020603050405020304" pitchFamily="18" charset="-78"/>
              </a:rPr>
              <a:t>The Last Judgment</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9416" y="675202"/>
            <a:ext cx="7538661" cy="6231960"/>
          </a:xfrm>
          <a:prstGeom prst="rect">
            <a:avLst/>
          </a:prstGeom>
          <a:ln w="19050">
            <a:solidFill>
              <a:schemeClr val="tx1"/>
            </a:solidFill>
          </a:ln>
        </p:spPr>
      </p:pic>
    </p:spTree>
    <p:extLst>
      <p:ext uri="{BB962C8B-B14F-4D97-AF65-F5344CB8AC3E}">
        <p14:creationId xmlns:p14="http://schemas.microsoft.com/office/powerpoint/2010/main" val="18602833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3716</TotalTime>
  <Words>887</Words>
  <Application>Microsoft Office PowerPoint</Application>
  <PresentationFormat>Widescreen</PresentationFormat>
  <Paragraphs>184</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Andalus</vt:lpstr>
      <vt:lpstr>Calibri</vt:lpstr>
      <vt:lpstr>Century Gothic</vt:lpstr>
      <vt:lpstr>Times New Roman</vt:lpstr>
      <vt:lpstr>Wingdings 2</vt:lpstr>
      <vt:lpstr>Austin</vt:lpstr>
      <vt:lpstr>PowerPoint Presentation</vt:lpstr>
      <vt:lpstr>PowerPoint Presentation</vt:lpstr>
      <vt:lpstr>JESUS AS JUDGE</vt:lpstr>
      <vt:lpstr>Particular Judgment</vt:lpstr>
      <vt:lpstr>General Judgment</vt:lpstr>
      <vt:lpstr>Council of Florence</vt:lpstr>
      <vt:lpstr>PowerPoint Presentation</vt:lpstr>
      <vt:lpstr>PowerPoint Presentation</vt:lpstr>
      <vt:lpstr>PowerPoint Presentation</vt:lpstr>
      <vt:lpstr>Why a General Judgment?</vt:lpstr>
      <vt:lpstr>Signs of The Second Coming of Christ</vt:lpstr>
      <vt:lpstr>Signs of The Second Coming of Christ</vt:lpstr>
      <vt:lpstr>PowerPoint Presentation</vt:lpstr>
      <vt:lpstr>Holy Spirit: 3rd Person</vt:lpstr>
      <vt:lpstr>Holy Spirit Is God</vt:lpstr>
      <vt:lpstr>Titles of the Holy Spirit</vt:lpstr>
      <vt:lpstr>Symbols of the Holy Spirit</vt:lpstr>
      <vt:lpstr>Symbols of the Holy Spirit</vt:lpstr>
      <vt:lpstr>7 Gifts of the Holy Spirit</vt:lpstr>
      <vt:lpstr>Holy Spirit</vt:lpstr>
      <vt:lpstr>Holy Spirit: Source of all Holiness</vt:lpstr>
      <vt:lpstr>PowerPoint Presentation</vt:lpstr>
      <vt:lpstr>The Holy Catholic Church</vt:lpstr>
      <vt:lpstr>The Holy Catholic Church</vt:lpstr>
      <vt:lpstr>Four Marks of the Church</vt:lpstr>
      <vt:lpstr>One Church</vt:lpstr>
      <vt:lpstr>One Church</vt:lpstr>
      <vt:lpstr>Holy</vt:lpstr>
      <vt:lpstr>Catholic</vt:lpstr>
      <vt:lpstr>Apostolic</vt:lpstr>
      <vt:lpstr>Bishop Barron Podcast: 4 Marks of the Church</vt:lpstr>
      <vt:lpstr>The Communion of Saints</vt:lpstr>
      <vt:lpstr>The Communion of Saints</vt:lpstr>
      <vt:lpstr>Church Militant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Nelly</dc:creator>
  <cp:lastModifiedBy>Joel Bissonnette</cp:lastModifiedBy>
  <cp:revision>135</cp:revision>
  <dcterms:created xsi:type="dcterms:W3CDTF">2017-11-13T16:17:12Z</dcterms:created>
  <dcterms:modified xsi:type="dcterms:W3CDTF">2020-02-24T23:51:20Z</dcterms:modified>
</cp:coreProperties>
</file>